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layfair Display"/>
      <p:regular r:id="rId25"/>
      <p:bold r:id="rId26"/>
      <p:italic r:id="rId27"/>
      <p:boldItalic r:id="rId28"/>
    </p:embeddedFont>
    <p:embeddedFont>
      <p:font typeface="Montserrat"/>
      <p:regular r:id="rId29"/>
      <p:bold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slide" Target="slides/slide.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199" cy="5143499"/>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799"/>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599"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199" cy="17861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599" cy="2146199"/>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599"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3.jpg"/><Relationship Id="rId4"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17.jpg"/><Relationship Id="rId6"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07.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jpg"/><Relationship Id="rId4"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9.jpg"/><Relationship Id="rId4" Type="http://schemas.openxmlformats.org/officeDocument/2006/relationships/image" Target="../media/image14.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t>Comparative Study</a:t>
            </a:r>
          </a:p>
        </p:txBody>
      </p:sp>
      <p:sp>
        <p:nvSpPr>
          <p:cNvPr id="59" name="Shape 59"/>
          <p:cNvSpPr txBox="1"/>
          <p:nvPr>
            <p:ph idx="1" type="subTitle"/>
          </p:nvPr>
        </p:nvSpPr>
        <p:spPr>
          <a:xfrm>
            <a:off x="344250" y="3550650"/>
            <a:ext cx="4910100" cy="577799"/>
          </a:xfrm>
          <a:prstGeom prst="rect">
            <a:avLst/>
          </a:prstGeom>
        </p:spPr>
        <p:txBody>
          <a:bodyPr anchorCtr="0" anchor="ctr" bIns="91425" lIns="91425" rIns="91425" tIns="91425">
            <a:noAutofit/>
          </a:bodyPr>
          <a:lstStyle/>
          <a:p>
            <a:pPr lvl="0">
              <a:spcBef>
                <a:spcPts val="0"/>
              </a:spcBef>
              <a:buNone/>
            </a:pPr>
            <a:r>
              <a:rPr lang="en"/>
              <a:t>Olivia Hernandez</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Pacia Sallomi (Tango Colores)</a:t>
            </a:r>
          </a:p>
        </p:txBody>
      </p:sp>
      <p:sp>
        <p:nvSpPr>
          <p:cNvPr id="65" name="Shape 65"/>
          <p:cNvSpPr txBox="1"/>
          <p:nvPr>
            <p:ph idx="1" type="body"/>
          </p:nvPr>
        </p:nvSpPr>
        <p:spPr>
          <a:xfrm>
            <a:off x="311700" y="1017725"/>
            <a:ext cx="8520599" cy="3551099"/>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Pacia Sallomi works are influenced by her  life experiences, cultural influences and background. Her works combine multiple colors and movement, all of her works in the Tango Colores series are oil paintings on different  textured canvases. Sallomi has  knowledge of different dance styles such as; belly dancing, African style dancing, and ballet, these different dance styles influence her works and the colors in each piece represent the tradition and culture in which they are from.</a:t>
            </a:r>
          </a:p>
        </p:txBody>
      </p:sp>
      <p:pic>
        <p:nvPicPr>
          <p:cNvPr id="66" name="Shape 66"/>
          <p:cNvPicPr preferRelativeResize="0"/>
          <p:nvPr/>
        </p:nvPicPr>
        <p:blipFill>
          <a:blip r:embed="rId3">
            <a:alphaModFix/>
          </a:blip>
          <a:stretch>
            <a:fillRect/>
          </a:stretch>
        </p:blipFill>
        <p:spPr>
          <a:xfrm>
            <a:off x="677150" y="2376700"/>
            <a:ext cx="2987900" cy="2240925"/>
          </a:xfrm>
          <a:prstGeom prst="rect">
            <a:avLst/>
          </a:prstGeom>
          <a:noFill/>
          <a:ln>
            <a:noFill/>
          </a:ln>
        </p:spPr>
      </p:pic>
      <p:pic>
        <p:nvPicPr>
          <p:cNvPr id="67" name="Shape 67"/>
          <p:cNvPicPr preferRelativeResize="0"/>
          <p:nvPr/>
        </p:nvPicPr>
        <p:blipFill>
          <a:blip r:embed="rId4">
            <a:alphaModFix/>
          </a:blip>
          <a:stretch>
            <a:fillRect/>
          </a:stretch>
        </p:blipFill>
        <p:spPr>
          <a:xfrm>
            <a:off x="5114920" y="2276825"/>
            <a:ext cx="2815827" cy="2440675"/>
          </a:xfrm>
          <a:prstGeom prst="rect">
            <a:avLst/>
          </a:prstGeom>
          <a:noFill/>
          <a:ln>
            <a:noFill/>
          </a:ln>
        </p:spPr>
      </p:pic>
      <p:sp>
        <p:nvSpPr>
          <p:cNvPr id="68" name="Shape 68"/>
          <p:cNvSpPr txBox="1"/>
          <p:nvPr/>
        </p:nvSpPr>
        <p:spPr>
          <a:xfrm>
            <a:off x="3801200" y="3531500"/>
            <a:ext cx="1043999" cy="12318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Tango colores </a:t>
            </a:r>
          </a:p>
          <a:p>
            <a:pPr lvl="0" rtl="0">
              <a:spcBef>
                <a:spcPts val="0"/>
              </a:spcBef>
              <a:buNone/>
            </a:pPr>
            <a:r>
              <a:rPr lang="en" sz="1200">
                <a:latin typeface="Times New Roman"/>
                <a:ea typeface="Times New Roman"/>
                <a:cs typeface="Times New Roman"/>
                <a:sym typeface="Times New Roman"/>
              </a:rPr>
              <a:t>oil paint </a:t>
            </a:r>
          </a:p>
          <a:p>
            <a:pPr lvl="0">
              <a:spcBef>
                <a:spcPts val="0"/>
              </a:spcBef>
              <a:buNone/>
            </a:pPr>
            <a:r>
              <a:rPr lang="en" sz="1200">
                <a:latin typeface="Times New Roman"/>
                <a:ea typeface="Times New Roman"/>
                <a:cs typeface="Times New Roman"/>
                <a:sym typeface="Times New Roman"/>
              </a:rPr>
              <a:t>Pacia Sallomi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Technique and Style</a:t>
            </a:r>
          </a:p>
        </p:txBody>
      </p:sp>
      <p:sp>
        <p:nvSpPr>
          <p:cNvPr id="160" name="Shape 160"/>
          <p:cNvSpPr txBox="1"/>
          <p:nvPr>
            <p:ph idx="1" type="body"/>
          </p:nvPr>
        </p:nvSpPr>
        <p:spPr>
          <a:xfrm>
            <a:off x="311700" y="1234075"/>
            <a:ext cx="8520599" cy="33348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Picasso style was very unique because unlike most artist his style changed drastically with each new art movement, he also had work that could range from realism to an almost “childlike”style. Picasso style was very straightforward he created paintings and “matched” them with a color that represented mood and expressed emotion in his works. He uses multiple colors to add depth and to represent different aspects and features within the works. Picasso blends color to create emphasis on bone and muscle structure, and highlights other areas of the human figure with lighter shades of the same color.</a:t>
            </a:r>
          </a:p>
        </p:txBody>
      </p:sp>
      <p:pic>
        <p:nvPicPr>
          <p:cNvPr id="161" name="Shape 161"/>
          <p:cNvPicPr preferRelativeResize="0"/>
          <p:nvPr/>
        </p:nvPicPr>
        <p:blipFill>
          <a:blip r:embed="rId3">
            <a:alphaModFix/>
          </a:blip>
          <a:stretch>
            <a:fillRect/>
          </a:stretch>
        </p:blipFill>
        <p:spPr>
          <a:xfrm>
            <a:off x="1035537" y="2361562"/>
            <a:ext cx="1743075" cy="2619375"/>
          </a:xfrm>
          <a:prstGeom prst="rect">
            <a:avLst/>
          </a:prstGeom>
          <a:noFill/>
          <a:ln>
            <a:noFill/>
          </a:ln>
        </p:spPr>
      </p:pic>
      <p:sp>
        <p:nvSpPr>
          <p:cNvPr id="162" name="Shape 162"/>
          <p:cNvSpPr txBox="1"/>
          <p:nvPr/>
        </p:nvSpPr>
        <p:spPr>
          <a:xfrm>
            <a:off x="3149450" y="4528525"/>
            <a:ext cx="2087099" cy="452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Old Guitarist</a:t>
            </a:r>
          </a:p>
          <a:p>
            <a:pPr lvl="0">
              <a:spcBef>
                <a:spcPts val="0"/>
              </a:spcBef>
              <a:buNone/>
            </a:pPr>
            <a:r>
              <a:rPr lang="en" sz="1200">
                <a:latin typeface="Times New Roman"/>
                <a:ea typeface="Times New Roman"/>
                <a:cs typeface="Times New Roman"/>
                <a:sym typeface="Times New Roman"/>
              </a:rPr>
              <a:t>Pablo Picasso</a:t>
            </a:r>
          </a:p>
        </p:txBody>
      </p:sp>
      <p:sp>
        <p:nvSpPr>
          <p:cNvPr id="163" name="Shape 163"/>
          <p:cNvSpPr/>
          <p:nvPr/>
        </p:nvSpPr>
        <p:spPr>
          <a:xfrm>
            <a:off x="1028141" y="2564863"/>
            <a:ext cx="2608525" cy="2422775"/>
          </a:xfrm>
          <a:custGeom>
            <a:pathLst>
              <a:path extrusionOk="0" h="96911" w="104341">
                <a:moveTo>
                  <a:pt x="20745" y="12202"/>
                </a:moveTo>
                <a:cubicBezTo>
                  <a:pt x="20745" y="5023"/>
                  <a:pt x="33738" y="1215"/>
                  <a:pt x="40499" y="3629"/>
                </a:cubicBezTo>
                <a:cubicBezTo>
                  <a:pt x="45419" y="5385"/>
                  <a:pt x="50105" y="13446"/>
                  <a:pt x="47208" y="17793"/>
                </a:cubicBezTo>
                <a:cubicBezTo>
                  <a:pt x="43650" y="23129"/>
                  <a:pt x="35295" y="27198"/>
                  <a:pt x="29318" y="24874"/>
                </a:cubicBezTo>
                <a:cubicBezTo>
                  <a:pt x="25610" y="23432"/>
                  <a:pt x="22517" y="19479"/>
                  <a:pt x="21863" y="15556"/>
                </a:cubicBezTo>
                <a:cubicBezTo>
                  <a:pt x="20870" y="9606"/>
                  <a:pt x="25676" y="1631"/>
                  <a:pt x="31554" y="275"/>
                </a:cubicBezTo>
                <a:cubicBezTo>
                  <a:pt x="36329" y="-826"/>
                  <a:pt x="41902" y="3414"/>
                  <a:pt x="44226" y="7729"/>
                </a:cubicBezTo>
                <a:cubicBezTo>
                  <a:pt x="46941" y="12771"/>
                  <a:pt x="48779" y="20291"/>
                  <a:pt x="45344" y="24874"/>
                </a:cubicBezTo>
                <a:cubicBezTo>
                  <a:pt x="37986" y="34686"/>
                  <a:pt x="13190" y="44528"/>
                  <a:pt x="21863" y="53201"/>
                </a:cubicBezTo>
                <a:cubicBezTo>
                  <a:pt x="26965" y="58303"/>
                  <a:pt x="38378" y="57185"/>
                  <a:pt x="43481" y="52083"/>
                </a:cubicBezTo>
                <a:cubicBezTo>
                  <a:pt x="47469" y="48094"/>
                  <a:pt x="45578" y="38920"/>
                  <a:pt x="41245" y="35310"/>
                </a:cubicBezTo>
                <a:cubicBezTo>
                  <a:pt x="36266" y="31162"/>
                  <a:pt x="25751" y="31618"/>
                  <a:pt x="21863" y="36801"/>
                </a:cubicBezTo>
                <a:cubicBezTo>
                  <a:pt x="17341" y="42827"/>
                  <a:pt x="20383" y="52250"/>
                  <a:pt x="16645" y="58792"/>
                </a:cubicBezTo>
                <a:cubicBezTo>
                  <a:pt x="14844" y="61942"/>
                  <a:pt x="10085" y="62481"/>
                  <a:pt x="8073" y="65501"/>
                </a:cubicBezTo>
                <a:cubicBezTo>
                  <a:pt x="2875" y="73298"/>
                  <a:pt x="-1911" y="87227"/>
                  <a:pt x="5091" y="93454"/>
                </a:cubicBezTo>
                <a:cubicBezTo>
                  <a:pt x="11984" y="99582"/>
                  <a:pt x="23450" y="95486"/>
                  <a:pt x="32672" y="95691"/>
                </a:cubicBezTo>
                <a:cubicBezTo>
                  <a:pt x="41615" y="95889"/>
                  <a:pt x="50684" y="97162"/>
                  <a:pt x="59508" y="95691"/>
                </a:cubicBezTo>
                <a:cubicBezTo>
                  <a:pt x="62031" y="95270"/>
                  <a:pt x="62131" y="91289"/>
                  <a:pt x="63235" y="88982"/>
                </a:cubicBezTo>
                <a:cubicBezTo>
                  <a:pt x="64444" y="86453"/>
                  <a:pt x="66351" y="83289"/>
                  <a:pt x="65098" y="80782"/>
                </a:cubicBezTo>
                <a:cubicBezTo>
                  <a:pt x="59349" y="69284"/>
                  <a:pt x="45887" y="61910"/>
                  <a:pt x="33417" y="58792"/>
                </a:cubicBezTo>
                <a:cubicBezTo>
                  <a:pt x="26520" y="57067"/>
                  <a:pt x="19230" y="56081"/>
                  <a:pt x="12173" y="56928"/>
                </a:cubicBezTo>
                <a:cubicBezTo>
                  <a:pt x="6138" y="57652"/>
                  <a:pt x="-1301" y="64841"/>
                  <a:pt x="246" y="70719"/>
                </a:cubicBezTo>
                <a:cubicBezTo>
                  <a:pt x="2342" y="78682"/>
                  <a:pt x="7184" y="86649"/>
                  <a:pt x="14036" y="91218"/>
                </a:cubicBezTo>
                <a:cubicBezTo>
                  <a:pt x="23134" y="97284"/>
                  <a:pt x="36026" y="93625"/>
                  <a:pt x="46835" y="91963"/>
                </a:cubicBezTo>
                <a:cubicBezTo>
                  <a:pt x="52150" y="91145"/>
                  <a:pt x="59058" y="93903"/>
                  <a:pt x="62862" y="90100"/>
                </a:cubicBezTo>
                <a:cubicBezTo>
                  <a:pt x="66751" y="86210"/>
                  <a:pt x="66340" y="79664"/>
                  <a:pt x="68080" y="74446"/>
                </a:cubicBezTo>
                <a:cubicBezTo>
                  <a:pt x="71987" y="62722"/>
                  <a:pt x="71844" y="49826"/>
                  <a:pt x="76280" y="38292"/>
                </a:cubicBezTo>
                <a:cubicBezTo>
                  <a:pt x="77365" y="35468"/>
                  <a:pt x="77001" y="31730"/>
                  <a:pt x="79262" y="29720"/>
                </a:cubicBezTo>
                <a:cubicBezTo>
                  <a:pt x="83323" y="26109"/>
                  <a:pt x="91044" y="23345"/>
                  <a:pt x="95289" y="26738"/>
                </a:cubicBezTo>
                <a:cubicBezTo>
                  <a:pt x="96773" y="27924"/>
                  <a:pt x="98978" y="27856"/>
                  <a:pt x="100879" y="27856"/>
                </a:cubicBezTo>
                <a:cubicBezTo>
                  <a:pt x="101757" y="27856"/>
                  <a:pt x="104340" y="28015"/>
                  <a:pt x="103488" y="28229"/>
                </a:cubicBezTo>
                <a:cubicBezTo>
                  <a:pt x="99552" y="29213"/>
                  <a:pt x="98226" y="20402"/>
                  <a:pt x="94170" y="20402"/>
                </a:cubicBezTo>
                <a:cubicBezTo>
                  <a:pt x="93168" y="20402"/>
                  <a:pt x="95019" y="22241"/>
                  <a:pt x="95661" y="23011"/>
                </a:cubicBezTo>
                <a:cubicBezTo>
                  <a:pt x="97525" y="25247"/>
                  <a:pt x="101450" y="25839"/>
                  <a:pt x="102370" y="28602"/>
                </a:cubicBezTo>
                <a:cubicBezTo>
                  <a:pt x="102897" y="30187"/>
                  <a:pt x="100116" y="31071"/>
                  <a:pt x="99016" y="32329"/>
                </a:cubicBezTo>
                <a:cubicBezTo>
                  <a:pt x="97836" y="33677"/>
                  <a:pt x="97825" y="36801"/>
                  <a:pt x="96034" y="36801"/>
                </a:cubicBezTo>
                <a:cubicBezTo>
                  <a:pt x="93081" y="36801"/>
                  <a:pt x="96586" y="29534"/>
                  <a:pt x="99388" y="28602"/>
                </a:cubicBezTo>
              </a:path>
            </a:pathLst>
          </a:custGeom>
          <a:noFill/>
          <a:ln cap="flat" cmpd="sng" w="9525">
            <a:solidFill>
              <a:srgbClr val="FF0000"/>
            </a:solidFill>
            <a:prstDash val="solid"/>
            <a:round/>
            <a:headEnd len="lg" w="lg" type="none"/>
            <a:tailEnd len="lg" w="lg" type="none"/>
          </a:ln>
        </p:spPr>
      </p:sp>
      <p:sp>
        <p:nvSpPr>
          <p:cNvPr id="164" name="Shape 164"/>
          <p:cNvSpPr txBox="1"/>
          <p:nvPr/>
        </p:nvSpPr>
        <p:spPr>
          <a:xfrm>
            <a:off x="3636675" y="2916500"/>
            <a:ext cx="2898000" cy="866699"/>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Picasso adds defined muscle and movement to add pain to the figure and create a tone to the piece</a:t>
            </a:r>
          </a:p>
        </p:txBody>
      </p:sp>
      <p:sp>
        <p:nvSpPr>
          <p:cNvPr id="165" name="Shape 165"/>
          <p:cNvSpPr txBox="1"/>
          <p:nvPr/>
        </p:nvSpPr>
        <p:spPr>
          <a:xfrm>
            <a:off x="4919875" y="3419700"/>
            <a:ext cx="3615300" cy="14189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Color: the color itself expresses emotion and tone with the detail of the man and him being an older gentlemen with no shoes. Picasso gives clues within his works so that the viewer can create a story when looking at his work.</a:t>
            </a:r>
          </a:p>
        </p:txBody>
      </p:sp>
      <p:sp>
        <p:nvSpPr>
          <p:cNvPr id="166" name="Shape 166"/>
          <p:cNvSpPr/>
          <p:nvPr/>
        </p:nvSpPr>
        <p:spPr>
          <a:xfrm>
            <a:off x="3391725" y="3950800"/>
            <a:ext cx="1472100" cy="2142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Comparison of Munch and Picasso </a:t>
            </a:r>
          </a:p>
        </p:txBody>
      </p:sp>
      <p:sp>
        <p:nvSpPr>
          <p:cNvPr id="172" name="Shape 172"/>
          <p:cNvSpPr txBox="1"/>
          <p:nvPr>
            <p:ph idx="1" type="body"/>
          </p:nvPr>
        </p:nvSpPr>
        <p:spPr>
          <a:xfrm>
            <a:off x="348975" y="1243375"/>
            <a:ext cx="8520599" cy="33348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In order to create detailed backgrounds Munch and Picaso use bold, solid colors, this creates a foundation for the main focal point, without taking away from it,but to enhance it. Unlike Munch Picasso’s works dont have that detailed background the focal point is usually most detailed and the largest part on the canvas, with that said that means that Picasso has larger details and can express emotion on a larger platform.</a:t>
            </a:r>
          </a:p>
        </p:txBody>
      </p:sp>
      <p:pic>
        <p:nvPicPr>
          <p:cNvPr id="173" name="Shape 173"/>
          <p:cNvPicPr preferRelativeResize="0"/>
          <p:nvPr/>
        </p:nvPicPr>
        <p:blipFill>
          <a:blip r:embed="rId3">
            <a:alphaModFix/>
          </a:blip>
          <a:stretch>
            <a:fillRect/>
          </a:stretch>
        </p:blipFill>
        <p:spPr>
          <a:xfrm>
            <a:off x="311699" y="2143125"/>
            <a:ext cx="1736874" cy="1798348"/>
          </a:xfrm>
          <a:prstGeom prst="rect">
            <a:avLst/>
          </a:prstGeom>
          <a:noFill/>
          <a:ln>
            <a:noFill/>
          </a:ln>
        </p:spPr>
      </p:pic>
      <p:pic>
        <p:nvPicPr>
          <p:cNvPr id="174" name="Shape 174"/>
          <p:cNvPicPr preferRelativeResize="0"/>
          <p:nvPr/>
        </p:nvPicPr>
        <p:blipFill>
          <a:blip r:embed="rId4">
            <a:alphaModFix/>
          </a:blip>
          <a:stretch>
            <a:fillRect/>
          </a:stretch>
        </p:blipFill>
        <p:spPr>
          <a:xfrm>
            <a:off x="5795903" y="1921852"/>
            <a:ext cx="1736874" cy="2352747"/>
          </a:xfrm>
          <a:prstGeom prst="rect">
            <a:avLst/>
          </a:prstGeom>
          <a:noFill/>
          <a:ln>
            <a:noFill/>
          </a:ln>
        </p:spPr>
      </p:pic>
      <p:sp>
        <p:nvSpPr>
          <p:cNvPr id="175" name="Shape 175"/>
          <p:cNvSpPr txBox="1"/>
          <p:nvPr/>
        </p:nvSpPr>
        <p:spPr>
          <a:xfrm>
            <a:off x="503175" y="4202400"/>
            <a:ext cx="2553000" cy="885300"/>
          </a:xfrm>
          <a:prstGeom prst="rect">
            <a:avLst/>
          </a:prstGeom>
          <a:noFill/>
          <a:ln>
            <a:noFill/>
          </a:ln>
        </p:spPr>
        <p:txBody>
          <a:bodyPr anchorCtr="0" anchor="t" bIns="91425" lIns="91425" rIns="91425" tIns="91425">
            <a:noAutofit/>
          </a:bodyPr>
          <a:lstStyle/>
          <a:p>
            <a:pPr lvl="0" rtl="0">
              <a:spcBef>
                <a:spcPts val="0"/>
              </a:spcBef>
              <a:buNone/>
            </a:pPr>
            <a:r>
              <a:rPr lang="en" sz="1200"/>
              <a:t>Les demoiselles d’Avignon</a:t>
            </a:r>
          </a:p>
          <a:p>
            <a:pPr lvl="0">
              <a:spcBef>
                <a:spcPts val="0"/>
              </a:spcBef>
              <a:buNone/>
            </a:pPr>
            <a:r>
              <a:rPr lang="en" sz="1200"/>
              <a:t>By Pablo Picasso</a:t>
            </a:r>
          </a:p>
        </p:txBody>
      </p:sp>
      <p:sp>
        <p:nvSpPr>
          <p:cNvPr id="176" name="Shape 176"/>
          <p:cNvSpPr txBox="1"/>
          <p:nvPr/>
        </p:nvSpPr>
        <p:spPr>
          <a:xfrm>
            <a:off x="5683950" y="4472600"/>
            <a:ext cx="2385299" cy="5726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Madonna </a:t>
            </a:r>
          </a:p>
          <a:p>
            <a:pPr lvl="0">
              <a:spcBef>
                <a:spcPts val="0"/>
              </a:spcBef>
              <a:buNone/>
            </a:pPr>
            <a:r>
              <a:rPr lang="en" sz="1200">
                <a:latin typeface="Times New Roman"/>
                <a:ea typeface="Times New Roman"/>
                <a:cs typeface="Times New Roman"/>
                <a:sym typeface="Times New Roman"/>
              </a:rPr>
              <a:t>By Edvard Munch</a:t>
            </a:r>
          </a:p>
        </p:txBody>
      </p:sp>
      <p:sp>
        <p:nvSpPr>
          <p:cNvPr id="177" name="Shape 177"/>
          <p:cNvSpPr/>
          <p:nvPr/>
        </p:nvSpPr>
        <p:spPr>
          <a:xfrm>
            <a:off x="2115175" y="2515850"/>
            <a:ext cx="885300" cy="192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 name="Shape 178"/>
          <p:cNvSpPr txBox="1"/>
          <p:nvPr/>
        </p:nvSpPr>
        <p:spPr>
          <a:xfrm>
            <a:off x="3000475" y="2474912"/>
            <a:ext cx="1736999" cy="2702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Cubist Style</a:t>
            </a:r>
          </a:p>
        </p:txBody>
      </p:sp>
      <p:sp>
        <p:nvSpPr>
          <p:cNvPr id="179" name="Shape 179"/>
          <p:cNvSpPr/>
          <p:nvPr/>
        </p:nvSpPr>
        <p:spPr>
          <a:xfrm>
            <a:off x="5050325" y="3568775"/>
            <a:ext cx="521699" cy="475199"/>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 name="Shape 180"/>
          <p:cNvSpPr txBox="1"/>
          <p:nvPr/>
        </p:nvSpPr>
        <p:spPr>
          <a:xfrm>
            <a:off x="2813400" y="3708550"/>
            <a:ext cx="2078399" cy="5726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Color movement and focus is in the center</a:t>
            </a:r>
          </a:p>
        </p:txBody>
      </p:sp>
      <p:sp>
        <p:nvSpPr>
          <p:cNvPr id="181" name="Shape 181"/>
          <p:cNvSpPr/>
          <p:nvPr/>
        </p:nvSpPr>
        <p:spPr>
          <a:xfrm>
            <a:off x="2119212" y="2947802"/>
            <a:ext cx="3606050" cy="760750"/>
          </a:xfrm>
          <a:custGeom>
            <a:pathLst>
              <a:path extrusionOk="0" h="30430" w="144242">
                <a:moveTo>
                  <a:pt x="144242" y="11445"/>
                </a:moveTo>
                <a:cubicBezTo>
                  <a:pt x="142714" y="3812"/>
                  <a:pt x="131454" y="-788"/>
                  <a:pt x="123742" y="263"/>
                </a:cubicBezTo>
                <a:cubicBezTo>
                  <a:pt x="115782" y="1348"/>
                  <a:pt x="109872" y="8398"/>
                  <a:pt x="103243" y="12936"/>
                </a:cubicBezTo>
                <a:cubicBezTo>
                  <a:pt x="98606" y="16109"/>
                  <a:pt x="92545" y="16376"/>
                  <a:pt x="87216" y="18154"/>
                </a:cubicBezTo>
                <a:cubicBezTo>
                  <a:pt x="82208" y="19823"/>
                  <a:pt x="77876" y="23091"/>
                  <a:pt x="73053" y="25235"/>
                </a:cubicBezTo>
                <a:cubicBezTo>
                  <a:pt x="70892" y="26195"/>
                  <a:pt x="67642" y="27279"/>
                  <a:pt x="65971" y="25608"/>
                </a:cubicBezTo>
                <a:cubicBezTo>
                  <a:pt x="64042" y="23679"/>
                  <a:pt x="63801" y="16598"/>
                  <a:pt x="61871" y="18526"/>
                </a:cubicBezTo>
                <a:cubicBezTo>
                  <a:pt x="60254" y="20139"/>
                  <a:pt x="60877" y="23246"/>
                  <a:pt x="59262" y="24862"/>
                </a:cubicBezTo>
                <a:cubicBezTo>
                  <a:pt x="55205" y="28918"/>
                  <a:pt x="48487" y="31206"/>
                  <a:pt x="42863" y="30081"/>
                </a:cubicBezTo>
                <a:cubicBezTo>
                  <a:pt x="33397" y="28186"/>
                  <a:pt x="27901" y="15334"/>
                  <a:pt x="18263" y="14799"/>
                </a:cubicBezTo>
                <a:cubicBezTo>
                  <a:pt x="10864" y="14387"/>
                  <a:pt x="7409" y="27471"/>
                  <a:pt x="0" y="27471"/>
                </a:cubicBezTo>
              </a:path>
            </a:pathLst>
          </a:custGeom>
          <a:noFill/>
          <a:ln cap="flat" cmpd="sng" w="9525">
            <a:solidFill>
              <a:srgbClr val="FF0000"/>
            </a:solidFill>
            <a:prstDash val="solid"/>
            <a:round/>
            <a:headEnd len="lg" w="lg" type="none"/>
            <a:tailEnd len="lg" w="lg" type="none"/>
          </a:ln>
        </p:spPr>
      </p:sp>
      <p:sp>
        <p:nvSpPr>
          <p:cNvPr id="182" name="Shape 182"/>
          <p:cNvSpPr txBox="1"/>
          <p:nvPr/>
        </p:nvSpPr>
        <p:spPr>
          <a:xfrm>
            <a:off x="2273575" y="2823325"/>
            <a:ext cx="2963099" cy="9410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Perception</a:t>
            </a:r>
            <a:r>
              <a:rPr lang="en" sz="1200">
                <a:latin typeface="Times New Roman"/>
                <a:ea typeface="Times New Roman"/>
                <a:cs typeface="Times New Roman"/>
                <a:sym typeface="Times New Roman"/>
              </a:rPr>
              <a:t> and style differs and changes meaning of both works.</a:t>
            </a:r>
          </a:p>
        </p:txBody>
      </p:sp>
      <p:cxnSp>
        <p:nvCxnSpPr>
          <p:cNvPr id="183" name="Shape 183"/>
          <p:cNvCxnSpPr/>
          <p:nvPr/>
        </p:nvCxnSpPr>
        <p:spPr>
          <a:xfrm flipH="1" rot="10800000">
            <a:off x="1574725" y="1984725"/>
            <a:ext cx="1733100" cy="782699"/>
          </a:xfrm>
          <a:prstGeom prst="straightConnector1">
            <a:avLst/>
          </a:prstGeom>
          <a:noFill/>
          <a:ln cap="flat" cmpd="sng" w="9525">
            <a:solidFill>
              <a:schemeClr val="dk2"/>
            </a:solidFill>
            <a:prstDash val="solid"/>
            <a:round/>
            <a:headEnd len="lg" w="lg" type="none"/>
            <a:tailEnd len="lg" w="lg" type="triangle"/>
          </a:ln>
        </p:spPr>
      </p:cxnSp>
      <p:sp>
        <p:nvSpPr>
          <p:cNvPr id="184" name="Shape 184"/>
          <p:cNvSpPr txBox="1"/>
          <p:nvPr/>
        </p:nvSpPr>
        <p:spPr>
          <a:xfrm>
            <a:off x="3223975" y="1957950"/>
            <a:ext cx="2888699" cy="12276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color is more solid with white highlights and cartoon features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Color</a:t>
            </a:r>
          </a:p>
        </p:txBody>
      </p:sp>
      <p:sp>
        <p:nvSpPr>
          <p:cNvPr id="190" name="Shape 190"/>
          <p:cNvSpPr txBox="1"/>
          <p:nvPr>
            <p:ph idx="1" type="body"/>
          </p:nvPr>
        </p:nvSpPr>
        <p:spPr>
          <a:xfrm>
            <a:off x="311700" y="1017725"/>
            <a:ext cx="8520599" cy="33348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In Edvard Munch’s ‘the Scream’ it is filled with multiple colors creating the illusion of this place that is in between moving rapidly that it helps interpret the mood and creates information for the viewer to make assumptions as to what it means and what he is trying to say. With his ‘Madonna’ piece the colors are very dark and the figure in the lower left hand corner help create an earing feeling. The artist use every color and when Picasso creates works he is known for his “period” works. His period works are when he created a series or multiple works using the same color they also had a similar theme or message and flowed together, being a similar style. Like Picasso Edvard Munch is not afraid of color or afraid to incorporate a work using multiple colors, he like many artist use the colors to highlight and add features and give a certain type of depth to the piece. </a:t>
            </a:r>
          </a:p>
        </p:txBody>
      </p:sp>
      <p:pic>
        <p:nvPicPr>
          <p:cNvPr id="191" name="Shape 191"/>
          <p:cNvPicPr preferRelativeResize="0"/>
          <p:nvPr/>
        </p:nvPicPr>
        <p:blipFill>
          <a:blip r:embed="rId3">
            <a:alphaModFix/>
          </a:blip>
          <a:stretch>
            <a:fillRect/>
          </a:stretch>
        </p:blipFill>
        <p:spPr>
          <a:xfrm>
            <a:off x="2077512" y="2596787"/>
            <a:ext cx="1895475" cy="2409825"/>
          </a:xfrm>
          <a:prstGeom prst="rect">
            <a:avLst/>
          </a:prstGeom>
          <a:noFill/>
          <a:ln>
            <a:noFill/>
          </a:ln>
        </p:spPr>
      </p:pic>
      <p:pic>
        <p:nvPicPr>
          <p:cNvPr id="192" name="Shape 192"/>
          <p:cNvPicPr preferRelativeResize="0"/>
          <p:nvPr/>
        </p:nvPicPr>
        <p:blipFill>
          <a:blip r:embed="rId4">
            <a:alphaModFix/>
          </a:blip>
          <a:stretch>
            <a:fillRect/>
          </a:stretch>
        </p:blipFill>
        <p:spPr>
          <a:xfrm>
            <a:off x="5964438" y="2640275"/>
            <a:ext cx="1603636" cy="2409824"/>
          </a:xfrm>
          <a:prstGeom prst="rect">
            <a:avLst/>
          </a:prstGeom>
          <a:noFill/>
          <a:ln>
            <a:noFill/>
          </a:ln>
        </p:spPr>
      </p:pic>
      <p:sp>
        <p:nvSpPr>
          <p:cNvPr id="193" name="Shape 193"/>
          <p:cNvSpPr txBox="1"/>
          <p:nvPr/>
        </p:nvSpPr>
        <p:spPr>
          <a:xfrm>
            <a:off x="473825" y="3522175"/>
            <a:ext cx="1603500" cy="5216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scream</a:t>
            </a:r>
          </a:p>
          <a:p>
            <a:pPr lvl="0">
              <a:spcBef>
                <a:spcPts val="0"/>
              </a:spcBef>
              <a:buNone/>
            </a:pPr>
            <a:r>
              <a:rPr lang="en" sz="1200">
                <a:latin typeface="Times New Roman"/>
                <a:ea typeface="Times New Roman"/>
                <a:cs typeface="Times New Roman"/>
                <a:sym typeface="Times New Roman"/>
              </a:rPr>
              <a:t>Edvard Munch</a:t>
            </a:r>
          </a:p>
        </p:txBody>
      </p:sp>
      <p:sp>
        <p:nvSpPr>
          <p:cNvPr id="194" name="Shape 194"/>
          <p:cNvSpPr txBox="1"/>
          <p:nvPr/>
        </p:nvSpPr>
        <p:spPr>
          <a:xfrm>
            <a:off x="7568075" y="3932175"/>
            <a:ext cx="1451700" cy="7083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Old Guitarist</a:t>
            </a:r>
          </a:p>
          <a:p>
            <a:pPr lvl="0">
              <a:spcBef>
                <a:spcPts val="0"/>
              </a:spcBef>
              <a:buNone/>
            </a:pPr>
            <a:r>
              <a:rPr lang="en" sz="1200">
                <a:latin typeface="Times New Roman"/>
                <a:ea typeface="Times New Roman"/>
                <a:cs typeface="Times New Roman"/>
                <a:sym typeface="Times New Roman"/>
              </a:rPr>
              <a:t>Picasso</a:t>
            </a:r>
          </a:p>
        </p:txBody>
      </p:sp>
      <p:sp>
        <p:nvSpPr>
          <p:cNvPr id="195" name="Shape 195"/>
          <p:cNvSpPr/>
          <p:nvPr/>
        </p:nvSpPr>
        <p:spPr>
          <a:xfrm>
            <a:off x="4071950" y="2978988"/>
            <a:ext cx="416475" cy="1193275"/>
          </a:xfrm>
          <a:custGeom>
            <a:pathLst>
              <a:path extrusionOk="0" h="47731" w="16659">
                <a:moveTo>
                  <a:pt x="0" y="110"/>
                </a:moveTo>
                <a:cubicBezTo>
                  <a:pt x="4414" y="-773"/>
                  <a:pt x="9069" y="6071"/>
                  <a:pt x="8572" y="10546"/>
                </a:cubicBezTo>
                <a:cubicBezTo>
                  <a:pt x="8153" y="14307"/>
                  <a:pt x="1421" y="18306"/>
                  <a:pt x="4099" y="20982"/>
                </a:cubicBezTo>
                <a:cubicBezTo>
                  <a:pt x="6028" y="22909"/>
                  <a:pt x="9252" y="23152"/>
                  <a:pt x="11181" y="25082"/>
                </a:cubicBezTo>
                <a:cubicBezTo>
                  <a:pt x="12009" y="25911"/>
                  <a:pt x="15211" y="26421"/>
                  <a:pt x="14163" y="26945"/>
                </a:cubicBezTo>
                <a:cubicBezTo>
                  <a:pt x="11080" y="28484"/>
                  <a:pt x="3072" y="28463"/>
                  <a:pt x="4845" y="31418"/>
                </a:cubicBezTo>
                <a:cubicBezTo>
                  <a:pt x="6423" y="34048"/>
                  <a:pt x="10766" y="33225"/>
                  <a:pt x="13417" y="34772"/>
                </a:cubicBezTo>
                <a:cubicBezTo>
                  <a:pt x="16439" y="36535"/>
                  <a:pt x="17084" y="41405"/>
                  <a:pt x="16399" y="44836"/>
                </a:cubicBezTo>
                <a:cubicBezTo>
                  <a:pt x="15648" y="48588"/>
                  <a:pt x="9045" y="47445"/>
                  <a:pt x="5218" y="47445"/>
                </a:cubicBezTo>
              </a:path>
            </a:pathLst>
          </a:custGeom>
          <a:noFill/>
          <a:ln cap="flat" cmpd="sng" w="9525">
            <a:solidFill>
              <a:schemeClr val="dk2"/>
            </a:solidFill>
            <a:prstDash val="solid"/>
            <a:round/>
            <a:headEnd len="lg" w="lg" type="none"/>
            <a:tailEnd len="lg" w="lg" type="none"/>
          </a:ln>
        </p:spPr>
      </p:sp>
      <p:sp>
        <p:nvSpPr>
          <p:cNvPr id="196" name="Shape 196"/>
          <p:cNvSpPr txBox="1"/>
          <p:nvPr/>
        </p:nvSpPr>
        <p:spPr>
          <a:xfrm>
            <a:off x="4444650" y="3410375"/>
            <a:ext cx="1451700" cy="6335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Mixture of colors</a:t>
            </a:r>
          </a:p>
        </p:txBody>
      </p:sp>
      <p:cxnSp>
        <p:nvCxnSpPr>
          <p:cNvPr id="197" name="Shape 197"/>
          <p:cNvCxnSpPr/>
          <p:nvPr/>
        </p:nvCxnSpPr>
        <p:spPr>
          <a:xfrm flipH="1">
            <a:off x="5581350" y="3019000"/>
            <a:ext cx="260999" cy="1341899"/>
          </a:xfrm>
          <a:prstGeom prst="straightConnector1">
            <a:avLst/>
          </a:prstGeom>
          <a:noFill/>
          <a:ln cap="flat" cmpd="sng" w="9525">
            <a:solidFill>
              <a:schemeClr val="dk2"/>
            </a:solidFill>
            <a:prstDash val="solid"/>
            <a:round/>
            <a:headEnd len="lg" w="lg" type="none"/>
            <a:tailEnd len="lg" w="lg" type="triangle"/>
          </a:ln>
        </p:spPr>
      </p:cxnSp>
      <p:sp>
        <p:nvSpPr>
          <p:cNvPr id="198" name="Shape 198"/>
          <p:cNvSpPr txBox="1"/>
          <p:nvPr/>
        </p:nvSpPr>
        <p:spPr>
          <a:xfrm>
            <a:off x="4276925" y="4388750"/>
            <a:ext cx="1509599" cy="4659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Multiple shades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Comparison of all Artist</a:t>
            </a:r>
          </a:p>
        </p:txBody>
      </p:sp>
      <p:sp>
        <p:nvSpPr>
          <p:cNvPr id="204" name="Shape 204"/>
          <p:cNvSpPr txBox="1"/>
          <p:nvPr>
            <p:ph idx="1" type="body"/>
          </p:nvPr>
        </p:nvSpPr>
        <p:spPr>
          <a:xfrm>
            <a:off x="311700" y="1234075"/>
            <a:ext cx="8520599" cy="3334800"/>
          </a:xfrm>
          <a:prstGeom prst="rect">
            <a:avLst/>
          </a:prstGeom>
        </p:spPr>
        <p:txBody>
          <a:bodyPr anchorCtr="0" anchor="t" bIns="91425" lIns="91425" rIns="91425" tIns="91425">
            <a:noAutofit/>
          </a:bodyPr>
          <a:lstStyle/>
          <a:p>
            <a:pPr indent="457200" lvl="0" rtl="0">
              <a:spcBef>
                <a:spcPts val="0"/>
              </a:spcBef>
              <a:buNone/>
            </a:pPr>
            <a:r>
              <a:t/>
            </a:r>
            <a:endParaRPr sz="1200">
              <a:latin typeface="Times New Roman"/>
              <a:ea typeface="Times New Roman"/>
              <a:cs typeface="Times New Roman"/>
              <a:sym typeface="Times New Roman"/>
            </a:endParaRPr>
          </a:p>
          <a:p>
            <a:pPr indent="457200" lvl="0" rtl="0">
              <a:spcBef>
                <a:spcPts val="0"/>
              </a:spcBef>
              <a:buNone/>
            </a:pPr>
            <a:r>
              <a:rPr lang="en" sz="1200">
                <a:latin typeface="Times New Roman"/>
                <a:ea typeface="Times New Roman"/>
                <a:cs typeface="Times New Roman"/>
                <a:sym typeface="Times New Roman"/>
              </a:rPr>
              <a:t>Color is important and all the artist use multiple colors to add and create depth and detail. The background of the paintings are just as important and help create a very clear focus. All the works have a certain style and are so intriguing that they all visually look as if the artist are hiding something. The works themselves are different but they all incorporate the artist's passion for Sallomi it is dance, for Gruau it is fashion, Munch is color and quick strokes, and for Picasso it is his ability to flow with each movement. In researching and combining the artist movements I have discovered and found when creating detail or when adding depth to a work that using different shades of either the same color or different colors draws the eye in and gives the illusion of movement. Also these artist were mocked and criticized for their works but remained true to themselves and their works. These artist were able to create art based off their passion while allowing a story to be told.</a:t>
            </a:r>
          </a:p>
          <a:p>
            <a:pPr lvl="0">
              <a:spcBef>
                <a:spcPts val="0"/>
              </a:spcBef>
              <a:buNone/>
            </a:pPr>
            <a:r>
              <a:rPr lang="en" sz="1200">
                <a:latin typeface="Times New Roman"/>
                <a:ea typeface="Times New Roman"/>
                <a:cs typeface="Times New Roman"/>
                <a:sym typeface="Times New Roman"/>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Influence over personal works</a:t>
            </a:r>
          </a:p>
        </p:txBody>
      </p:sp>
      <p:sp>
        <p:nvSpPr>
          <p:cNvPr id="210" name="Shape 210"/>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Major influences from the artist works were the use of colors and the combination of colors to create depth and add detail. Positioning of the body and proportion played a huge role in many of my works when replicating and using the artist for inspiration. As well as being influenced and using society and what is recommended and what we are being conformed to and what passions I had it helped on allowing me to express my own emotion and passion within my works.</a:t>
            </a:r>
          </a:p>
        </p:txBody>
      </p:sp>
      <p:pic>
        <p:nvPicPr>
          <p:cNvPr id="211" name="Shape 211"/>
          <p:cNvPicPr preferRelativeResize="0"/>
          <p:nvPr/>
        </p:nvPicPr>
        <p:blipFill>
          <a:blip r:embed="rId3">
            <a:alphaModFix/>
          </a:blip>
          <a:stretch>
            <a:fillRect/>
          </a:stretch>
        </p:blipFill>
        <p:spPr>
          <a:xfrm>
            <a:off x="127355" y="3098159"/>
            <a:ext cx="1397675" cy="1863578"/>
          </a:xfrm>
          <a:prstGeom prst="rect">
            <a:avLst/>
          </a:prstGeom>
          <a:noFill/>
          <a:ln>
            <a:noFill/>
          </a:ln>
        </p:spPr>
      </p:pic>
      <p:pic>
        <p:nvPicPr>
          <p:cNvPr id="212" name="Shape 212"/>
          <p:cNvPicPr preferRelativeResize="0"/>
          <p:nvPr/>
        </p:nvPicPr>
        <p:blipFill>
          <a:blip r:embed="rId4">
            <a:alphaModFix/>
          </a:blip>
          <a:stretch>
            <a:fillRect/>
          </a:stretch>
        </p:blipFill>
        <p:spPr>
          <a:xfrm>
            <a:off x="7310017" y="2397825"/>
            <a:ext cx="1327801" cy="1770401"/>
          </a:xfrm>
          <a:prstGeom prst="rect">
            <a:avLst/>
          </a:prstGeom>
          <a:noFill/>
          <a:ln>
            <a:noFill/>
          </a:ln>
        </p:spPr>
      </p:pic>
      <p:pic>
        <p:nvPicPr>
          <p:cNvPr id="213" name="Shape 213"/>
          <p:cNvPicPr preferRelativeResize="0"/>
          <p:nvPr/>
        </p:nvPicPr>
        <p:blipFill>
          <a:blip r:embed="rId5">
            <a:alphaModFix/>
          </a:blip>
          <a:stretch>
            <a:fillRect/>
          </a:stretch>
        </p:blipFill>
        <p:spPr>
          <a:xfrm>
            <a:off x="4661412" y="2159050"/>
            <a:ext cx="1895475" cy="2409825"/>
          </a:xfrm>
          <a:prstGeom prst="rect">
            <a:avLst/>
          </a:prstGeom>
          <a:noFill/>
          <a:ln>
            <a:noFill/>
          </a:ln>
        </p:spPr>
      </p:pic>
      <p:sp>
        <p:nvSpPr>
          <p:cNvPr id="214" name="Shape 214"/>
          <p:cNvSpPr txBox="1"/>
          <p:nvPr/>
        </p:nvSpPr>
        <p:spPr>
          <a:xfrm>
            <a:off x="4724200" y="4472600"/>
            <a:ext cx="1593299" cy="512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Scream </a:t>
            </a:r>
          </a:p>
          <a:p>
            <a:pPr lvl="0">
              <a:spcBef>
                <a:spcPts val="0"/>
              </a:spcBef>
              <a:buNone/>
            </a:pPr>
            <a:r>
              <a:rPr lang="en" sz="1200">
                <a:latin typeface="Times New Roman"/>
                <a:ea typeface="Times New Roman"/>
                <a:cs typeface="Times New Roman"/>
                <a:sym typeface="Times New Roman"/>
              </a:rPr>
              <a:t>Edvard Munch</a:t>
            </a:r>
          </a:p>
        </p:txBody>
      </p:sp>
      <p:cxnSp>
        <p:nvCxnSpPr>
          <p:cNvPr id="215" name="Shape 215"/>
          <p:cNvCxnSpPr/>
          <p:nvPr/>
        </p:nvCxnSpPr>
        <p:spPr>
          <a:xfrm flipH="1" rot="10800000">
            <a:off x="6634375" y="3820250"/>
            <a:ext cx="344700" cy="419399"/>
          </a:xfrm>
          <a:prstGeom prst="straightConnector1">
            <a:avLst/>
          </a:prstGeom>
          <a:noFill/>
          <a:ln cap="flat" cmpd="sng" w="9525">
            <a:solidFill>
              <a:schemeClr val="dk2"/>
            </a:solidFill>
            <a:prstDash val="solid"/>
            <a:round/>
            <a:headEnd len="lg" w="lg" type="none"/>
            <a:tailEnd len="lg" w="lg" type="triangle"/>
          </a:ln>
        </p:spPr>
      </p:cxnSp>
      <p:sp>
        <p:nvSpPr>
          <p:cNvPr id="216" name="Shape 216"/>
          <p:cNvSpPr txBox="1"/>
          <p:nvPr/>
        </p:nvSpPr>
        <p:spPr>
          <a:xfrm>
            <a:off x="6979125" y="4295575"/>
            <a:ext cx="1658700" cy="2732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(My interpretation)</a:t>
            </a:r>
          </a:p>
          <a:p>
            <a:pPr lvl="0" rtl="0">
              <a:spcBef>
                <a:spcPts val="0"/>
              </a:spcBef>
              <a:buNone/>
            </a:pPr>
            <a:r>
              <a:rPr lang="en" sz="1200">
                <a:latin typeface="Times New Roman"/>
                <a:ea typeface="Times New Roman"/>
                <a:cs typeface="Times New Roman"/>
                <a:sym typeface="Times New Roman"/>
              </a:rPr>
              <a:t>	Save Me</a:t>
            </a:r>
          </a:p>
          <a:p>
            <a:pPr lvl="0" rt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a:p>
        </p:txBody>
      </p:sp>
      <p:pic>
        <p:nvPicPr>
          <p:cNvPr id="217" name="Shape 217"/>
          <p:cNvPicPr preferRelativeResize="0"/>
          <p:nvPr/>
        </p:nvPicPr>
        <p:blipFill>
          <a:blip r:embed="rId6">
            <a:alphaModFix/>
          </a:blip>
          <a:stretch>
            <a:fillRect/>
          </a:stretch>
        </p:blipFill>
        <p:spPr>
          <a:xfrm>
            <a:off x="1619812" y="2729512"/>
            <a:ext cx="2619375" cy="1743075"/>
          </a:xfrm>
          <a:prstGeom prst="rect">
            <a:avLst/>
          </a:prstGeom>
          <a:noFill/>
          <a:ln>
            <a:noFill/>
          </a:ln>
        </p:spPr>
      </p:pic>
      <p:sp>
        <p:nvSpPr>
          <p:cNvPr id="218" name="Shape 218"/>
          <p:cNvSpPr txBox="1"/>
          <p:nvPr/>
        </p:nvSpPr>
        <p:spPr>
          <a:xfrm>
            <a:off x="1776625" y="4472600"/>
            <a:ext cx="2547900" cy="512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Many colors of Tango</a:t>
            </a:r>
          </a:p>
          <a:p>
            <a:pPr lvl="0">
              <a:spcBef>
                <a:spcPts val="0"/>
              </a:spcBef>
              <a:buNone/>
            </a:pPr>
            <a:r>
              <a:rPr lang="en" sz="1200">
                <a:latin typeface="Times New Roman"/>
                <a:ea typeface="Times New Roman"/>
                <a:cs typeface="Times New Roman"/>
                <a:sym typeface="Times New Roman"/>
              </a:rPr>
              <a:t>Pacia Sallomi</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Connection to Pacia Sallomi</a:t>
            </a:r>
          </a:p>
        </p:txBody>
      </p:sp>
      <p:sp>
        <p:nvSpPr>
          <p:cNvPr id="224" name="Shape 224"/>
          <p:cNvSpPr txBox="1"/>
          <p:nvPr>
            <p:ph idx="1" type="body"/>
          </p:nvPr>
        </p:nvSpPr>
        <p:spPr>
          <a:xfrm>
            <a:off x="218525" y="1289950"/>
            <a:ext cx="8520599" cy="4152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a:spcBef>
                <a:spcPts val="0"/>
              </a:spcBef>
              <a:buNone/>
            </a:pPr>
            <a:r>
              <a:t/>
            </a:r>
            <a:endParaRPr/>
          </a:p>
        </p:txBody>
      </p:sp>
      <p:pic>
        <p:nvPicPr>
          <p:cNvPr id="225" name="Shape 225"/>
          <p:cNvPicPr preferRelativeResize="0"/>
          <p:nvPr/>
        </p:nvPicPr>
        <p:blipFill>
          <a:blip r:embed="rId3">
            <a:alphaModFix/>
          </a:blip>
          <a:stretch>
            <a:fillRect/>
          </a:stretch>
        </p:blipFill>
        <p:spPr>
          <a:xfrm>
            <a:off x="5991398" y="187349"/>
            <a:ext cx="1655475" cy="2207324"/>
          </a:xfrm>
          <a:prstGeom prst="rect">
            <a:avLst/>
          </a:prstGeom>
          <a:noFill/>
          <a:ln>
            <a:noFill/>
          </a:ln>
        </p:spPr>
      </p:pic>
      <p:pic>
        <p:nvPicPr>
          <p:cNvPr id="226" name="Shape 226"/>
          <p:cNvPicPr preferRelativeResize="0"/>
          <p:nvPr/>
        </p:nvPicPr>
        <p:blipFill>
          <a:blip r:embed="rId4">
            <a:alphaModFix/>
          </a:blip>
          <a:stretch>
            <a:fillRect/>
          </a:stretch>
        </p:blipFill>
        <p:spPr>
          <a:xfrm>
            <a:off x="6250812" y="2515187"/>
            <a:ext cx="2619375" cy="1743075"/>
          </a:xfrm>
          <a:prstGeom prst="rect">
            <a:avLst/>
          </a:prstGeom>
          <a:noFill/>
          <a:ln>
            <a:noFill/>
          </a:ln>
        </p:spPr>
      </p:pic>
      <p:sp>
        <p:nvSpPr>
          <p:cNvPr id="227" name="Shape 227"/>
          <p:cNvSpPr txBox="1"/>
          <p:nvPr/>
        </p:nvSpPr>
        <p:spPr>
          <a:xfrm>
            <a:off x="6286562" y="4565775"/>
            <a:ext cx="2547900" cy="512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Many colors of Tango</a:t>
            </a:r>
          </a:p>
          <a:p>
            <a:pPr lvl="0" rtl="0">
              <a:spcBef>
                <a:spcPts val="0"/>
              </a:spcBef>
              <a:buNone/>
            </a:pPr>
            <a:r>
              <a:rPr lang="en" sz="1200">
                <a:latin typeface="Times New Roman"/>
                <a:ea typeface="Times New Roman"/>
                <a:cs typeface="Times New Roman"/>
                <a:sym typeface="Times New Roman"/>
              </a:rPr>
              <a:t>Pacia Sallomi</a:t>
            </a:r>
          </a:p>
        </p:txBody>
      </p:sp>
      <p:sp>
        <p:nvSpPr>
          <p:cNvPr id="228" name="Shape 228"/>
          <p:cNvSpPr txBox="1"/>
          <p:nvPr/>
        </p:nvSpPr>
        <p:spPr>
          <a:xfrm>
            <a:off x="559075" y="1112900"/>
            <a:ext cx="4416600" cy="2769900"/>
          </a:xfrm>
          <a:prstGeom prst="rect">
            <a:avLst/>
          </a:prstGeom>
          <a:noFill/>
          <a:ln>
            <a:noFill/>
          </a:ln>
        </p:spPr>
        <p:txBody>
          <a:bodyPr anchorCtr="0" anchor="t" bIns="91425" lIns="91425" rIns="91425" tIns="91425">
            <a:noAutofit/>
          </a:bodyPr>
          <a:lstStyle/>
          <a:p>
            <a:pPr indent="457200" lvl="0">
              <a:spcBef>
                <a:spcPts val="0"/>
              </a:spcBef>
              <a:buNone/>
            </a:pPr>
            <a:r>
              <a:rPr lang="en" sz="1200">
                <a:latin typeface="Times New Roman"/>
                <a:ea typeface="Times New Roman"/>
                <a:cs typeface="Times New Roman"/>
                <a:sym typeface="Times New Roman"/>
              </a:rPr>
              <a:t>The work in the upper right hand corner is my work, it is done with acrylic paint .The inspiration for this piece was Pacia Sallomi and her serie Tango Colores.  Sallomi was able to create works with a smooth texture, and solid color. This became my inspiration and the main detail of her pieces in which I was influenced by. In Pacia Sallomi’s painting </a:t>
            </a:r>
            <a:r>
              <a:rPr i="1" lang="en" sz="1200">
                <a:latin typeface="Times New Roman"/>
                <a:ea typeface="Times New Roman"/>
                <a:cs typeface="Times New Roman"/>
                <a:sym typeface="Times New Roman"/>
              </a:rPr>
              <a:t>The many colors of Tango</a:t>
            </a:r>
            <a:r>
              <a:rPr lang="en" sz="1200">
                <a:latin typeface="Times New Roman"/>
                <a:ea typeface="Times New Roman"/>
                <a:cs typeface="Times New Roman"/>
                <a:sym typeface="Times New Roman"/>
              </a:rPr>
              <a:t> Sallomi uses cold colors. The different shades of blue add emotion to the painting and allow the viewer to make assumptions based off of color and position. Due to her specific color choice and the representation behind them, I decided as well to replicate and play off of the emotional aspects that the colors can signify. In doing so warm and cold colors balance one another while creating contrast from the darkness of the blues, with the warmness of the light pink. Each brushstroke creates movement to the piece which allows the eye to flow  when looking at the work.</a:t>
            </a:r>
          </a:p>
        </p:txBody>
      </p:sp>
      <p:sp>
        <p:nvSpPr>
          <p:cNvPr id="229" name="Shape 229"/>
          <p:cNvSpPr txBox="1"/>
          <p:nvPr/>
        </p:nvSpPr>
        <p:spPr>
          <a:xfrm>
            <a:off x="3331575" y="4535625"/>
            <a:ext cx="1872900" cy="5726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Multiple shades add depth and emotion. (like stages)</a:t>
            </a:r>
          </a:p>
        </p:txBody>
      </p:sp>
      <p:sp>
        <p:nvSpPr>
          <p:cNvPr id="230" name="Shape 230"/>
          <p:cNvSpPr/>
          <p:nvPr/>
        </p:nvSpPr>
        <p:spPr>
          <a:xfrm>
            <a:off x="4701921" y="2240948"/>
            <a:ext cx="3830575" cy="2095975"/>
          </a:xfrm>
          <a:custGeom>
            <a:pathLst>
              <a:path extrusionOk="0" h="83839" w="153223">
                <a:moveTo>
                  <a:pt x="2043" y="82630"/>
                </a:moveTo>
                <a:cubicBezTo>
                  <a:pt x="2043" y="79799"/>
                  <a:pt x="2711" y="76752"/>
                  <a:pt x="1597" y="74151"/>
                </a:cubicBezTo>
                <a:cubicBezTo>
                  <a:pt x="1203" y="73233"/>
                  <a:pt x="499" y="70504"/>
                  <a:pt x="258" y="71473"/>
                </a:cubicBezTo>
                <a:cubicBezTo>
                  <a:pt x="-258" y="73539"/>
                  <a:pt x="1080" y="75654"/>
                  <a:pt x="1597" y="77721"/>
                </a:cubicBezTo>
                <a:cubicBezTo>
                  <a:pt x="2067" y="79602"/>
                  <a:pt x="103" y="83523"/>
                  <a:pt x="2043" y="83523"/>
                </a:cubicBezTo>
                <a:cubicBezTo>
                  <a:pt x="3977" y="83523"/>
                  <a:pt x="5911" y="83523"/>
                  <a:pt x="7845" y="83523"/>
                </a:cubicBezTo>
                <a:cubicBezTo>
                  <a:pt x="8737" y="83523"/>
                  <a:pt x="11152" y="84153"/>
                  <a:pt x="10522" y="83523"/>
                </a:cubicBezTo>
                <a:cubicBezTo>
                  <a:pt x="8356" y="81357"/>
                  <a:pt x="1442" y="81938"/>
                  <a:pt x="2489" y="79060"/>
                </a:cubicBezTo>
                <a:cubicBezTo>
                  <a:pt x="6508" y="68004"/>
                  <a:pt x="27423" y="79648"/>
                  <a:pt x="37300" y="73258"/>
                </a:cubicBezTo>
                <a:cubicBezTo>
                  <a:pt x="52289" y="63559"/>
                  <a:pt x="46097" y="36791"/>
                  <a:pt x="58722" y="24166"/>
                </a:cubicBezTo>
                <a:cubicBezTo>
                  <a:pt x="72478" y="10408"/>
                  <a:pt x="93402" y="-3759"/>
                  <a:pt x="112277" y="959"/>
                </a:cubicBezTo>
                <a:cubicBezTo>
                  <a:pt x="119810" y="2842"/>
                  <a:pt x="125894" y="8960"/>
                  <a:pt x="131021" y="14794"/>
                </a:cubicBezTo>
                <a:cubicBezTo>
                  <a:pt x="134313" y="18540"/>
                  <a:pt x="136784" y="24260"/>
                  <a:pt x="135484" y="29075"/>
                </a:cubicBezTo>
                <a:cubicBezTo>
                  <a:pt x="133780" y="35380"/>
                  <a:pt x="128368" y="40087"/>
                  <a:pt x="125665" y="46034"/>
                </a:cubicBezTo>
                <a:cubicBezTo>
                  <a:pt x="122243" y="53559"/>
                  <a:pt x="119835" y="62567"/>
                  <a:pt x="113169" y="67456"/>
                </a:cubicBezTo>
                <a:cubicBezTo>
                  <a:pt x="103771" y="74347"/>
                  <a:pt x="85453" y="68843"/>
                  <a:pt x="79251" y="58977"/>
                </a:cubicBezTo>
                <a:cubicBezTo>
                  <a:pt x="71398" y="46485"/>
                  <a:pt x="67719" y="26597"/>
                  <a:pt x="76573" y="14794"/>
                </a:cubicBezTo>
                <a:cubicBezTo>
                  <a:pt x="78411" y="12343"/>
                  <a:pt x="82057" y="12030"/>
                  <a:pt x="84607" y="10331"/>
                </a:cubicBezTo>
                <a:cubicBezTo>
                  <a:pt x="94602" y="3668"/>
                  <a:pt x="111330" y="-2558"/>
                  <a:pt x="120310" y="5422"/>
                </a:cubicBezTo>
                <a:cubicBezTo>
                  <a:pt x="124320" y="8986"/>
                  <a:pt x="129251" y="11920"/>
                  <a:pt x="131913" y="16579"/>
                </a:cubicBezTo>
                <a:cubicBezTo>
                  <a:pt x="135190" y="22314"/>
                  <a:pt x="135595" y="29686"/>
                  <a:pt x="134591" y="36216"/>
                </a:cubicBezTo>
                <a:cubicBezTo>
                  <a:pt x="133342" y="44336"/>
                  <a:pt x="120134" y="49116"/>
                  <a:pt x="121649" y="57192"/>
                </a:cubicBezTo>
                <a:cubicBezTo>
                  <a:pt x="123635" y="67788"/>
                  <a:pt x="140058" y="75992"/>
                  <a:pt x="150211" y="72366"/>
                </a:cubicBezTo>
                <a:cubicBezTo>
                  <a:pt x="154222" y="70932"/>
                  <a:pt x="152889" y="64129"/>
                  <a:pt x="152889" y="59869"/>
                </a:cubicBezTo>
                <a:cubicBezTo>
                  <a:pt x="152889" y="56946"/>
                  <a:pt x="153302" y="52634"/>
                  <a:pt x="150658" y="51390"/>
                </a:cubicBezTo>
                <a:cubicBezTo>
                  <a:pt x="141077" y="46881"/>
                  <a:pt x="129543" y="48569"/>
                  <a:pt x="118971" y="49158"/>
                </a:cubicBezTo>
                <a:cubicBezTo>
                  <a:pt x="113782" y="49446"/>
                  <a:pt x="113741" y="58344"/>
                  <a:pt x="112723" y="63440"/>
                </a:cubicBezTo>
                <a:cubicBezTo>
                  <a:pt x="111677" y="68669"/>
                  <a:pt x="104117" y="70427"/>
                  <a:pt x="98888" y="71473"/>
                </a:cubicBezTo>
              </a:path>
            </a:pathLst>
          </a:custGeom>
          <a:noFill/>
          <a:ln cap="flat" cmpd="sng" w="9525">
            <a:solidFill>
              <a:srgbClr val="FF0000"/>
            </a:solidFill>
            <a:prstDash val="solid"/>
            <a:round/>
            <a:headEnd len="lg" w="lg" type="none"/>
            <a:tailEnd len="lg" w="lg" type="none"/>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Connection to Edvard  Munch</a:t>
            </a:r>
          </a:p>
        </p:txBody>
      </p:sp>
      <p:sp>
        <p:nvSpPr>
          <p:cNvPr id="236" name="Shape 236"/>
          <p:cNvSpPr txBox="1"/>
          <p:nvPr>
            <p:ph idx="1" type="body"/>
          </p:nvPr>
        </p:nvSpPr>
        <p:spPr>
          <a:xfrm>
            <a:off x="210425" y="1196800"/>
            <a:ext cx="6843300" cy="3334800"/>
          </a:xfrm>
          <a:prstGeom prst="rect">
            <a:avLst/>
          </a:prstGeom>
        </p:spPr>
        <p:txBody>
          <a:bodyPr anchorCtr="0" anchor="t" bIns="91425" lIns="91425" rIns="91425" tIns="91425">
            <a:noAutofit/>
          </a:bodyPr>
          <a:lstStyle/>
          <a:p>
            <a:pPr lvl="0" rtl="0">
              <a:spcBef>
                <a:spcPts val="0"/>
              </a:spcBef>
              <a:buNone/>
            </a:pPr>
            <a:r>
              <a:rPr lang="en"/>
              <a:t>	</a:t>
            </a:r>
            <a:r>
              <a:rPr lang="en" sz="1200">
                <a:latin typeface="Times New Roman"/>
                <a:ea typeface="Times New Roman"/>
                <a:cs typeface="Times New Roman"/>
                <a:sym typeface="Times New Roman"/>
              </a:rPr>
              <a:t>The inspiration behind this piece is Edvard Munch’s  </a:t>
            </a:r>
            <a:r>
              <a:rPr i="1" lang="en" sz="1200">
                <a:latin typeface="Times New Roman"/>
                <a:ea typeface="Times New Roman"/>
                <a:cs typeface="Times New Roman"/>
                <a:sym typeface="Times New Roman"/>
              </a:rPr>
              <a:t>The Scream</a:t>
            </a:r>
            <a:r>
              <a:rPr lang="en" sz="1200">
                <a:latin typeface="Times New Roman"/>
                <a:ea typeface="Times New Roman"/>
                <a:cs typeface="Times New Roman"/>
                <a:sym typeface="Times New Roman"/>
              </a:rPr>
              <a:t>, only this piece is done in clay. This was my first time working with clay, and with working with clay I discovered that once in the “oven” the piece had a possibility of exploding this then made doing this more stressful. </a:t>
            </a:r>
          </a:p>
          <a:p>
            <a:pPr indent="457200" lvl="0">
              <a:spcBef>
                <a:spcPts val="0"/>
              </a:spcBef>
              <a:buNone/>
            </a:pPr>
            <a:r>
              <a:rPr lang="en" sz="1200">
                <a:latin typeface="Times New Roman"/>
                <a:ea typeface="Times New Roman"/>
                <a:cs typeface="Times New Roman"/>
                <a:sym typeface="Times New Roman"/>
              </a:rPr>
              <a:t>When replicating </a:t>
            </a:r>
            <a:r>
              <a:rPr i="1" lang="en" sz="1200">
                <a:latin typeface="Times New Roman"/>
                <a:ea typeface="Times New Roman"/>
                <a:cs typeface="Times New Roman"/>
                <a:sym typeface="Times New Roman"/>
              </a:rPr>
              <a:t>The Scream</a:t>
            </a:r>
            <a:r>
              <a:rPr lang="en" sz="1200">
                <a:latin typeface="Times New Roman"/>
                <a:ea typeface="Times New Roman"/>
                <a:cs typeface="Times New Roman"/>
                <a:sym typeface="Times New Roman"/>
              </a:rPr>
              <a:t> my main focus was on the face itself, it stood out in the original. Proportion wise it was difficult to enlarge the head and create hands to express the pain that Edvard Munch so easily creates in his painting. Working with clay gave me less opportunity to add color and create a “background” I used that as an advantage to create more detail with the face and it’s expression and allowed me to incorporate other objects when presenting it. In order to create depth and illusion, I painted the inside of the mouth, and eyes black. My interpretation of </a:t>
            </a:r>
            <a:r>
              <a:rPr i="1" lang="en" sz="1200">
                <a:latin typeface="Times New Roman"/>
                <a:ea typeface="Times New Roman"/>
                <a:cs typeface="Times New Roman"/>
                <a:sym typeface="Times New Roman"/>
              </a:rPr>
              <a:t>The Scream</a:t>
            </a:r>
            <a:r>
              <a:rPr lang="en" sz="1200">
                <a:latin typeface="Times New Roman"/>
                <a:ea typeface="Times New Roman"/>
                <a:cs typeface="Times New Roman"/>
                <a:sym typeface="Times New Roman"/>
              </a:rPr>
              <a:t> is a painting of someone who is just going through the motions of everyday  and the world around him is going and he is not really in or out, he has no significance in the world. Which is why I incorporated the bag to represent the world and how we suffocate by it and the fear we all have of death, or life in general.</a:t>
            </a:r>
          </a:p>
        </p:txBody>
      </p:sp>
      <p:pic>
        <p:nvPicPr>
          <p:cNvPr id="237" name="Shape 237"/>
          <p:cNvPicPr preferRelativeResize="0"/>
          <p:nvPr/>
        </p:nvPicPr>
        <p:blipFill>
          <a:blip r:embed="rId3">
            <a:alphaModFix/>
          </a:blip>
          <a:stretch>
            <a:fillRect/>
          </a:stretch>
        </p:blipFill>
        <p:spPr>
          <a:xfrm>
            <a:off x="7095717" y="1400800"/>
            <a:ext cx="1327801" cy="1770401"/>
          </a:xfrm>
          <a:prstGeom prst="rect">
            <a:avLst/>
          </a:prstGeom>
          <a:noFill/>
          <a:ln>
            <a:noFill/>
          </a:ln>
        </p:spPr>
      </p:pic>
      <p:sp>
        <p:nvSpPr>
          <p:cNvPr id="238" name="Shape 238"/>
          <p:cNvSpPr txBox="1"/>
          <p:nvPr/>
        </p:nvSpPr>
        <p:spPr>
          <a:xfrm>
            <a:off x="6802100" y="3214700"/>
            <a:ext cx="1835699" cy="717299"/>
          </a:xfrm>
          <a:prstGeom prst="rect">
            <a:avLst/>
          </a:prstGeom>
          <a:noFill/>
          <a:ln>
            <a:noFill/>
          </a:ln>
        </p:spPr>
        <p:txBody>
          <a:bodyPr anchorCtr="0" anchor="t" bIns="91425" lIns="91425" rIns="91425" tIns="91425">
            <a:noAutofit/>
          </a:bodyPr>
          <a:lstStyle/>
          <a:p>
            <a:pPr indent="457200" lvl="0" rtl="0">
              <a:spcBef>
                <a:spcPts val="0"/>
              </a:spcBef>
              <a:buNone/>
            </a:pPr>
            <a:r>
              <a:rPr lang="en" sz="1200">
                <a:latin typeface="Times New Roman"/>
                <a:ea typeface="Times New Roman"/>
                <a:cs typeface="Times New Roman"/>
                <a:sym typeface="Times New Roman"/>
              </a:rPr>
              <a:t>Save Me</a:t>
            </a:r>
          </a:p>
          <a:p>
            <a:pPr lvl="0">
              <a:spcBef>
                <a:spcPts val="0"/>
              </a:spcBef>
              <a:buNone/>
            </a:pPr>
            <a:r>
              <a:rPr lang="en" sz="1200">
                <a:latin typeface="Times New Roman"/>
                <a:ea typeface="Times New Roman"/>
                <a:cs typeface="Times New Roman"/>
                <a:sym typeface="Times New Roman"/>
              </a:rPr>
              <a:t>     Olivia Hernandez</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Connection to Rene Gruau</a:t>
            </a:r>
          </a:p>
        </p:txBody>
      </p:sp>
      <p:sp>
        <p:nvSpPr>
          <p:cNvPr id="244" name="Shape 244"/>
          <p:cNvSpPr txBox="1"/>
          <p:nvPr>
            <p:ph idx="1" type="body"/>
          </p:nvPr>
        </p:nvSpPr>
        <p:spPr>
          <a:xfrm>
            <a:off x="311700" y="1256400"/>
            <a:ext cx="4240499" cy="3334800"/>
          </a:xfrm>
          <a:prstGeom prst="rect">
            <a:avLst/>
          </a:prstGeom>
        </p:spPr>
        <p:txBody>
          <a:bodyPr anchorCtr="0" anchor="t" bIns="91425" lIns="91425" rIns="91425" tIns="91425">
            <a:noAutofit/>
          </a:bodyPr>
          <a:lstStyle/>
          <a:p>
            <a:pPr indent="457200" lvl="0" rtl="0">
              <a:spcBef>
                <a:spcPts val="0"/>
              </a:spcBef>
              <a:buNone/>
            </a:pPr>
            <a:r>
              <a:rPr lang="en" sz="1200">
                <a:latin typeface="Times New Roman"/>
                <a:ea typeface="Times New Roman"/>
                <a:cs typeface="Times New Roman"/>
                <a:sym typeface="Times New Roman"/>
              </a:rPr>
              <a:t>The image on the left is a replication of a fashion illustration that Rene Gruau painted. His fashion and bold color was something that inspired my works, in order to grasp the viewers attention. The human body also became something that stood out to me because Rene Gruau uses the female body to show beauty and grace while creating something “scandalous” with the revealing of skin. </a:t>
            </a:r>
          </a:p>
          <a:p>
            <a:pPr indent="457200" lvl="0" rtl="0">
              <a:spcBef>
                <a:spcPts val="0"/>
              </a:spcBef>
              <a:buNone/>
            </a:pPr>
            <a:r>
              <a:rPr lang="en" sz="1200">
                <a:latin typeface="Times New Roman"/>
                <a:ea typeface="Times New Roman"/>
                <a:cs typeface="Times New Roman"/>
                <a:sym typeface="Times New Roman"/>
              </a:rPr>
              <a:t>When creating these pieces I focused on drawing the viewer in, so bold colors help highlight the women. The paintings are done in watercolor, this was a first but I really wanted it to be vibrant and for the bold fashion to stand out.</a:t>
            </a:r>
          </a:p>
          <a:p>
            <a:pPr lvl="0">
              <a:spcBef>
                <a:spcPts val="0"/>
              </a:spcBef>
              <a:buNone/>
            </a:pPr>
            <a:r>
              <a:t/>
            </a:r>
            <a:endParaRPr sz="1200">
              <a:latin typeface="Times New Roman"/>
              <a:ea typeface="Times New Roman"/>
              <a:cs typeface="Times New Roman"/>
              <a:sym typeface="Times New Roman"/>
            </a:endParaRPr>
          </a:p>
        </p:txBody>
      </p:sp>
      <p:pic>
        <p:nvPicPr>
          <p:cNvPr id="245" name="Shape 245"/>
          <p:cNvPicPr preferRelativeResize="0"/>
          <p:nvPr/>
        </p:nvPicPr>
        <p:blipFill>
          <a:blip r:embed="rId3">
            <a:alphaModFix/>
          </a:blip>
          <a:stretch>
            <a:fillRect/>
          </a:stretch>
        </p:blipFill>
        <p:spPr>
          <a:xfrm>
            <a:off x="4942696" y="917275"/>
            <a:ext cx="3570401" cy="2586098"/>
          </a:xfrm>
          <a:prstGeom prst="rect">
            <a:avLst/>
          </a:prstGeom>
          <a:noFill/>
          <a:ln>
            <a:noFill/>
          </a:ln>
        </p:spPr>
      </p:pic>
      <p:sp>
        <p:nvSpPr>
          <p:cNvPr id="246" name="Shape 246"/>
          <p:cNvSpPr txBox="1"/>
          <p:nvPr/>
        </p:nvSpPr>
        <p:spPr>
          <a:xfrm>
            <a:off x="5500525" y="4094725"/>
            <a:ext cx="2878500" cy="859199"/>
          </a:xfrm>
          <a:prstGeom prst="rect">
            <a:avLst/>
          </a:prstGeom>
          <a:noFill/>
          <a:ln>
            <a:noFill/>
          </a:ln>
        </p:spPr>
        <p:txBody>
          <a:bodyPr anchorCtr="0" anchor="t" bIns="91425" lIns="91425" rIns="91425" tIns="91425">
            <a:noAutofit/>
          </a:bodyPr>
          <a:lstStyle/>
          <a:p>
            <a:pPr indent="457200" lvl="0" marL="457200" rtl="0">
              <a:spcBef>
                <a:spcPts val="0"/>
              </a:spcBef>
              <a:buNone/>
            </a:pPr>
            <a:r>
              <a:rPr i="1" lang="en" sz="1200">
                <a:latin typeface="Times New Roman"/>
                <a:ea typeface="Times New Roman"/>
                <a:cs typeface="Times New Roman"/>
                <a:sym typeface="Times New Roman"/>
              </a:rPr>
              <a:t>Join the Party</a:t>
            </a:r>
          </a:p>
          <a:p>
            <a:pPr indent="0" lvl="0" marL="457200">
              <a:spcBef>
                <a:spcPts val="0"/>
              </a:spcBef>
              <a:buNone/>
            </a:pPr>
            <a:r>
              <a:rPr lang="en" sz="1200">
                <a:latin typeface="Times New Roman"/>
                <a:ea typeface="Times New Roman"/>
                <a:cs typeface="Times New Roman"/>
                <a:sym typeface="Times New Roman"/>
              </a:rPr>
              <a:t>     By: Olivia Hernandez</a:t>
            </a:r>
          </a:p>
        </p:txBody>
      </p:sp>
      <p:sp>
        <p:nvSpPr>
          <p:cNvPr id="247" name="Shape 247"/>
          <p:cNvSpPr/>
          <p:nvPr/>
        </p:nvSpPr>
        <p:spPr>
          <a:xfrm>
            <a:off x="6649725" y="3603800"/>
            <a:ext cx="613800" cy="423899"/>
          </a:xfrm>
          <a:prstGeom prst="downArrow">
            <a:avLst>
              <a:gd fmla="val 50000" name="adj1"/>
              <a:gd fmla="val 50000" name="adj2"/>
            </a:avLst>
          </a:prstGeom>
          <a:solidFill>
            <a:srgbClr val="00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Working with different Mediums</a:t>
            </a:r>
          </a:p>
        </p:txBody>
      </p:sp>
      <p:sp>
        <p:nvSpPr>
          <p:cNvPr id="253" name="Shape 253"/>
          <p:cNvSpPr txBox="1"/>
          <p:nvPr>
            <p:ph idx="1" type="body"/>
          </p:nvPr>
        </p:nvSpPr>
        <p:spPr>
          <a:xfrm>
            <a:off x="311700" y="1017725"/>
            <a:ext cx="8520599" cy="1984799"/>
          </a:xfrm>
          <a:prstGeom prst="rect">
            <a:avLst/>
          </a:prstGeom>
        </p:spPr>
        <p:txBody>
          <a:bodyPr anchorCtr="0" anchor="t" bIns="91425" lIns="91425" rIns="91425" tIns="91425">
            <a:noAutofit/>
          </a:bodyPr>
          <a:lstStyle/>
          <a:p>
            <a:pPr indent="457200" lvl="0" marL="914400" rtl="0">
              <a:spcBef>
                <a:spcPts val="0"/>
              </a:spcBef>
              <a:buNone/>
            </a:pPr>
            <a:r>
              <a:rPr lang="en" sz="1200">
                <a:latin typeface="Times New Roman"/>
                <a:ea typeface="Times New Roman"/>
                <a:cs typeface="Times New Roman"/>
                <a:sym typeface="Times New Roman"/>
              </a:rPr>
              <a:t>Different Mediums: Clay, Paint, Watercolor, Acrylic paint, Photography  and Found Object</a:t>
            </a:r>
          </a:p>
          <a:p>
            <a:pPr lvl="0">
              <a:spcBef>
                <a:spcPts val="0"/>
              </a:spcBef>
              <a:buNone/>
            </a:pPr>
            <a:r>
              <a:rPr lang="en" sz="1200">
                <a:latin typeface="Times New Roman"/>
                <a:ea typeface="Times New Roman"/>
                <a:cs typeface="Times New Roman"/>
                <a:sym typeface="Times New Roman"/>
              </a:rPr>
              <a:t>	When working within different mediums helps you to create a signature style and technique. It also helps express your imagination, like when working in clay helps to imagine something in 3-D that will be viewed from multiple angles. The different mediums limits you to what tools you can use when creating a work. When working with clay all you have to use is water, and small plastic carving tools, where both watercolor and acrylic paint limits you to just using the paint and water. When painting the most common brushstroke were quick short brushstrokes. The short brushstrokes add depth and create a textured look, to add layers to a painting the colors within the section have to be similar or different shades of the same color so when layered they look textured. </a:t>
            </a:r>
          </a:p>
        </p:txBody>
      </p:sp>
      <p:pic>
        <p:nvPicPr>
          <p:cNvPr id="254" name="Shape 254"/>
          <p:cNvPicPr preferRelativeResize="0"/>
          <p:nvPr/>
        </p:nvPicPr>
        <p:blipFill>
          <a:blip r:embed="rId3">
            <a:alphaModFix/>
          </a:blip>
          <a:stretch>
            <a:fillRect/>
          </a:stretch>
        </p:blipFill>
        <p:spPr>
          <a:xfrm>
            <a:off x="211975" y="2767000"/>
            <a:ext cx="2912050" cy="2255625"/>
          </a:xfrm>
          <a:prstGeom prst="rect">
            <a:avLst/>
          </a:prstGeom>
          <a:noFill/>
          <a:ln>
            <a:noFill/>
          </a:ln>
        </p:spPr>
      </p:pic>
      <p:pic>
        <p:nvPicPr>
          <p:cNvPr id="255" name="Shape 255"/>
          <p:cNvPicPr preferRelativeResize="0"/>
          <p:nvPr/>
        </p:nvPicPr>
        <p:blipFill>
          <a:blip r:embed="rId4">
            <a:alphaModFix/>
          </a:blip>
          <a:stretch>
            <a:fillRect/>
          </a:stretch>
        </p:blipFill>
        <p:spPr>
          <a:xfrm flipH="1">
            <a:off x="6136499" y="2912950"/>
            <a:ext cx="2398825" cy="2183025"/>
          </a:xfrm>
          <a:prstGeom prst="rect">
            <a:avLst/>
          </a:prstGeom>
          <a:noFill/>
          <a:ln>
            <a:noFill/>
          </a:ln>
        </p:spPr>
      </p:pic>
      <p:sp>
        <p:nvSpPr>
          <p:cNvPr id="256" name="Shape 256"/>
          <p:cNvSpPr txBox="1"/>
          <p:nvPr/>
        </p:nvSpPr>
        <p:spPr>
          <a:xfrm>
            <a:off x="3291400" y="3190975"/>
            <a:ext cx="3347100" cy="7697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Use of different shades to add texture and create layers to the works. In both watercolor and acrylic</a:t>
            </a:r>
          </a:p>
        </p:txBody>
      </p:sp>
      <p:sp>
        <p:nvSpPr>
          <p:cNvPr id="257" name="Shape 257"/>
          <p:cNvSpPr/>
          <p:nvPr/>
        </p:nvSpPr>
        <p:spPr>
          <a:xfrm>
            <a:off x="3536225" y="3737071"/>
            <a:ext cx="3091200" cy="1232100"/>
          </a:xfrm>
          <a:custGeom>
            <a:pathLst>
              <a:path extrusionOk="0" h="49284" w="123648">
                <a:moveTo>
                  <a:pt x="1364" y="12967"/>
                </a:moveTo>
                <a:cubicBezTo>
                  <a:pt x="1364" y="15957"/>
                  <a:pt x="2008" y="18913"/>
                  <a:pt x="2257" y="21893"/>
                </a:cubicBezTo>
                <a:cubicBezTo>
                  <a:pt x="2285" y="22237"/>
                  <a:pt x="207" y="26107"/>
                  <a:pt x="1364" y="26802"/>
                </a:cubicBezTo>
                <a:cubicBezTo>
                  <a:pt x="3536" y="28105"/>
                  <a:pt x="6598" y="26307"/>
                  <a:pt x="8951" y="27248"/>
                </a:cubicBezTo>
                <a:cubicBezTo>
                  <a:pt x="9414" y="27433"/>
                  <a:pt x="10143" y="28093"/>
                  <a:pt x="9844" y="27694"/>
                </a:cubicBezTo>
                <a:cubicBezTo>
                  <a:pt x="8012" y="25252"/>
                  <a:pt x="5426" y="23441"/>
                  <a:pt x="3595" y="21000"/>
                </a:cubicBezTo>
                <a:cubicBezTo>
                  <a:pt x="2596" y="19669"/>
                  <a:pt x="1690" y="14906"/>
                  <a:pt x="1364" y="16537"/>
                </a:cubicBezTo>
                <a:cubicBezTo>
                  <a:pt x="510" y="20807"/>
                  <a:pt x="-1179" y="29960"/>
                  <a:pt x="3149" y="29480"/>
                </a:cubicBezTo>
                <a:cubicBezTo>
                  <a:pt x="5371" y="29233"/>
                  <a:pt x="7637" y="29558"/>
                  <a:pt x="9844" y="29926"/>
                </a:cubicBezTo>
                <a:cubicBezTo>
                  <a:pt x="10430" y="30023"/>
                  <a:pt x="11935" y="30436"/>
                  <a:pt x="11629" y="29926"/>
                </a:cubicBezTo>
                <a:cubicBezTo>
                  <a:pt x="9734" y="26767"/>
                  <a:pt x="6303" y="24800"/>
                  <a:pt x="4042" y="21893"/>
                </a:cubicBezTo>
                <a:cubicBezTo>
                  <a:pt x="2976" y="20523"/>
                  <a:pt x="2447" y="18784"/>
                  <a:pt x="1364" y="17430"/>
                </a:cubicBezTo>
                <a:cubicBezTo>
                  <a:pt x="948" y="16910"/>
                  <a:pt x="0" y="15175"/>
                  <a:pt x="471" y="15645"/>
                </a:cubicBezTo>
                <a:cubicBezTo>
                  <a:pt x="2545" y="17714"/>
                  <a:pt x="2283" y="21333"/>
                  <a:pt x="4042" y="23678"/>
                </a:cubicBezTo>
                <a:cubicBezTo>
                  <a:pt x="6899" y="27487"/>
                  <a:pt x="13560" y="24124"/>
                  <a:pt x="18323" y="24124"/>
                </a:cubicBezTo>
                <a:cubicBezTo>
                  <a:pt x="27848" y="24124"/>
                  <a:pt x="39793" y="24215"/>
                  <a:pt x="45993" y="16983"/>
                </a:cubicBezTo>
                <a:cubicBezTo>
                  <a:pt x="48388" y="14188"/>
                  <a:pt x="49835" y="9763"/>
                  <a:pt x="48671" y="6272"/>
                </a:cubicBezTo>
                <a:cubicBezTo>
                  <a:pt x="47508" y="2786"/>
                  <a:pt x="42585" y="-1171"/>
                  <a:pt x="39299" y="471"/>
                </a:cubicBezTo>
                <a:cubicBezTo>
                  <a:pt x="36344" y="1947"/>
                  <a:pt x="37417" y="7030"/>
                  <a:pt x="37960" y="10289"/>
                </a:cubicBezTo>
                <a:cubicBezTo>
                  <a:pt x="38655" y="14465"/>
                  <a:pt x="38699" y="19657"/>
                  <a:pt x="41976" y="22339"/>
                </a:cubicBezTo>
                <a:cubicBezTo>
                  <a:pt x="44705" y="24572"/>
                  <a:pt x="48324" y="25433"/>
                  <a:pt x="51349" y="27248"/>
                </a:cubicBezTo>
                <a:cubicBezTo>
                  <a:pt x="65547" y="35767"/>
                  <a:pt x="84376" y="30819"/>
                  <a:pt x="100441" y="34835"/>
                </a:cubicBezTo>
                <a:cubicBezTo>
                  <a:pt x="105873" y="36192"/>
                  <a:pt x="111134" y="38164"/>
                  <a:pt x="116507" y="39744"/>
                </a:cubicBezTo>
                <a:cubicBezTo>
                  <a:pt x="118421" y="40307"/>
                  <a:pt x="120346" y="41123"/>
                  <a:pt x="121862" y="42422"/>
                </a:cubicBezTo>
                <a:cubicBezTo>
                  <a:pt x="122501" y="42969"/>
                  <a:pt x="123648" y="45048"/>
                  <a:pt x="123648" y="44207"/>
                </a:cubicBezTo>
                <a:cubicBezTo>
                  <a:pt x="123648" y="40487"/>
                  <a:pt x="119424" y="38060"/>
                  <a:pt x="116953" y="35281"/>
                </a:cubicBezTo>
                <a:cubicBezTo>
                  <a:pt x="115826" y="34013"/>
                  <a:pt x="113550" y="29592"/>
                  <a:pt x="113829" y="31265"/>
                </a:cubicBezTo>
                <a:cubicBezTo>
                  <a:pt x="114432" y="34889"/>
                  <a:pt x="117335" y="37768"/>
                  <a:pt x="119631" y="40637"/>
                </a:cubicBezTo>
                <a:cubicBezTo>
                  <a:pt x="120551" y="41786"/>
                  <a:pt x="123886" y="42818"/>
                  <a:pt x="122755" y="43761"/>
                </a:cubicBezTo>
                <a:cubicBezTo>
                  <a:pt x="119317" y="46626"/>
                  <a:pt x="114173" y="46325"/>
                  <a:pt x="109813" y="47331"/>
                </a:cubicBezTo>
                <a:cubicBezTo>
                  <a:pt x="108967" y="47525"/>
                  <a:pt x="106967" y="49283"/>
                  <a:pt x="107581" y="48670"/>
                </a:cubicBezTo>
                <a:cubicBezTo>
                  <a:pt x="111015" y="45235"/>
                  <a:pt x="115666" y="41976"/>
                  <a:pt x="120524" y="41976"/>
                </a:cubicBezTo>
              </a:path>
            </a:pathLst>
          </a:custGeom>
          <a:noFill/>
          <a:ln cap="flat" cmpd="sng" w="9525">
            <a:solidFill>
              <a:srgbClr val="FF0000"/>
            </a:solidFill>
            <a:prstDash val="solid"/>
            <a:round/>
            <a:headEnd len="lg" w="lg" type="none"/>
            <a:tailEnd len="lg" w="lg" type="none"/>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Overall Reflection</a:t>
            </a:r>
          </a:p>
        </p:txBody>
      </p:sp>
      <p:sp>
        <p:nvSpPr>
          <p:cNvPr id="263" name="Shape 263"/>
          <p:cNvSpPr txBox="1"/>
          <p:nvPr>
            <p:ph idx="1" type="body"/>
          </p:nvPr>
        </p:nvSpPr>
        <p:spPr>
          <a:xfrm>
            <a:off x="89250" y="903750"/>
            <a:ext cx="8742899" cy="2677799"/>
          </a:xfrm>
          <a:prstGeom prst="rect">
            <a:avLst/>
          </a:prstGeom>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	The journey from taking art junior and senior has helped developing me into the artist I am, from the technique and style to the reasoning behind my works.  The semester has taught me that art captures a moment in time, and whether it’s big or small it has meaning and significance, for some art captures the artist's passion or inspiration Art is a way to express culture and a way for people to express themselves, it’s a way for people to leave something behind, and to share a rare moment or an idea. </a:t>
            </a:r>
          </a:p>
          <a:p>
            <a:pPr lvl="0">
              <a:spcBef>
                <a:spcPts val="0"/>
              </a:spcBef>
              <a:buNone/>
            </a:pPr>
            <a:r>
              <a:rPr lang="en" sz="1200">
                <a:latin typeface="Times New Roman"/>
                <a:ea typeface="Times New Roman"/>
                <a:cs typeface="Times New Roman"/>
                <a:sym typeface="Times New Roman"/>
              </a:rPr>
              <a:t>	When developing each individual art work I tried to stay within a theme or within the same color pallet so that the pieces together flowed as a unit. But in trying to do this I had a hard time being inspired, so eventually I decided to just make what spoke to me within the moment. That explains the range of different colors and different styles. I was really influenced by art that allowed each individual viewer to have a different opinion or representation of the art and what it means . My favorite work from the school year is a mixed media piece, this means that the work is a combination of mediums. To be more specific it was a window attached to a box, and when you look inside you see yourself. What was cool about this project is that I painted the inside of the glass on the window to keep the mirror hidden so the viewer looked into it and became surprised when they saw themselves.</a:t>
            </a:r>
          </a:p>
        </p:txBody>
      </p:sp>
      <p:pic>
        <p:nvPicPr>
          <p:cNvPr id="264" name="Shape 264"/>
          <p:cNvPicPr preferRelativeResize="0"/>
          <p:nvPr/>
        </p:nvPicPr>
        <p:blipFill>
          <a:blip r:embed="rId3">
            <a:alphaModFix/>
          </a:blip>
          <a:stretch>
            <a:fillRect/>
          </a:stretch>
        </p:blipFill>
        <p:spPr>
          <a:xfrm>
            <a:off x="5478225" y="3283075"/>
            <a:ext cx="2370198" cy="186042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Technique and Style </a:t>
            </a:r>
          </a:p>
        </p:txBody>
      </p:sp>
      <p:sp>
        <p:nvSpPr>
          <p:cNvPr id="74" name="Shape 74"/>
          <p:cNvSpPr txBox="1"/>
          <p:nvPr>
            <p:ph idx="1" type="body"/>
          </p:nvPr>
        </p:nvSpPr>
        <p:spPr>
          <a:xfrm>
            <a:off x="311700" y="1159175"/>
            <a:ext cx="8520599" cy="3334800"/>
          </a:xfrm>
          <a:prstGeom prst="rect">
            <a:avLst/>
          </a:prstGeom>
        </p:spPr>
        <p:txBody>
          <a:bodyPr anchorCtr="0" anchor="t" bIns="91425" lIns="91425" rIns="91425" tIns="91425">
            <a:noAutofit/>
          </a:bodyPr>
          <a:lstStyle/>
          <a:p>
            <a:pPr indent="457200" lvl="0" rtl="0">
              <a:spcBef>
                <a:spcPts val="0"/>
              </a:spcBef>
              <a:buNone/>
            </a:pPr>
            <a:r>
              <a:rPr lang="en" sz="1200">
                <a:latin typeface="Times New Roman"/>
                <a:ea typeface="Times New Roman"/>
                <a:cs typeface="Times New Roman"/>
                <a:sym typeface="Times New Roman"/>
              </a:rPr>
              <a:t>Pacia Sallomi uses very smooth brushstrokes to create movement within the dancers, while positioning the dancers in mid action allowing the viewer to look in. Sallomi’s works contain both a light and dark area which create  depth, in helping to express a story drawing the viewer’s attention to the main focal point.</a:t>
            </a:r>
          </a:p>
          <a:p>
            <a:pPr lvl="0">
              <a:spcBef>
                <a:spcPts val="0"/>
              </a:spcBef>
              <a:buNone/>
            </a:pPr>
            <a:r>
              <a:rPr lang="en" sz="1200">
                <a:latin typeface="Times New Roman"/>
                <a:ea typeface="Times New Roman"/>
                <a:cs typeface="Times New Roman"/>
                <a:sym typeface="Times New Roman"/>
              </a:rPr>
              <a:t>	The works of Sallomi’s that I am focusing on are from her series Tango Colores which focuses on movement and style of dance . Sallomi captures moments of dance between the dancers and distorts the image by blurring them and blending them within the background creating a  non-existent and fading away appearance. By using the same colors for the background and the main two characters Pacia Sallomi creates an overall  mood, this particular work uses cold colors which is the artist way of creating  a mood of sorrow, and longing, and complete loneliness to the work. By having two dancers close together and fading expresses a state of separation, to represent sorrow and add emphasis to the dance itself.</a:t>
            </a:r>
          </a:p>
        </p:txBody>
      </p:sp>
      <p:pic>
        <p:nvPicPr>
          <p:cNvPr id="75" name="Shape 75"/>
          <p:cNvPicPr preferRelativeResize="0"/>
          <p:nvPr/>
        </p:nvPicPr>
        <p:blipFill>
          <a:blip r:embed="rId3">
            <a:alphaModFix/>
          </a:blip>
          <a:stretch>
            <a:fillRect/>
          </a:stretch>
        </p:blipFill>
        <p:spPr>
          <a:xfrm>
            <a:off x="1858300" y="3401687"/>
            <a:ext cx="2619375" cy="1743075"/>
          </a:xfrm>
          <a:prstGeom prst="rect">
            <a:avLst/>
          </a:prstGeom>
          <a:noFill/>
          <a:ln>
            <a:noFill/>
          </a:ln>
        </p:spPr>
      </p:pic>
      <p:sp>
        <p:nvSpPr>
          <p:cNvPr id="76" name="Shape 76"/>
          <p:cNvSpPr txBox="1"/>
          <p:nvPr/>
        </p:nvSpPr>
        <p:spPr>
          <a:xfrm>
            <a:off x="5010950" y="4378175"/>
            <a:ext cx="3137699" cy="4209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Many colors of tango</a:t>
            </a:r>
          </a:p>
          <a:p>
            <a:pPr lvl="0" rtl="0">
              <a:spcBef>
                <a:spcPts val="0"/>
              </a:spcBef>
              <a:buNone/>
            </a:pPr>
            <a:r>
              <a:rPr lang="en" sz="1200">
                <a:latin typeface="Times New Roman"/>
                <a:ea typeface="Times New Roman"/>
                <a:cs typeface="Times New Roman"/>
                <a:sym typeface="Times New Roman"/>
              </a:rPr>
              <a:t>Oil paint on canvas </a:t>
            </a:r>
          </a:p>
          <a:p>
            <a:pPr lvl="0">
              <a:spcBef>
                <a:spcPts val="0"/>
              </a:spcBef>
              <a:buNone/>
            </a:pPr>
            <a:r>
              <a:rPr lang="en" sz="1200">
                <a:latin typeface="Times New Roman"/>
                <a:ea typeface="Times New Roman"/>
                <a:cs typeface="Times New Roman"/>
                <a:sym typeface="Times New Roman"/>
              </a:rPr>
              <a:t>Pacia Sallomi</a:t>
            </a:r>
          </a:p>
        </p:txBody>
      </p:sp>
      <p:cxnSp>
        <p:nvCxnSpPr>
          <p:cNvPr id="77" name="Shape 77"/>
          <p:cNvCxnSpPr/>
          <p:nvPr/>
        </p:nvCxnSpPr>
        <p:spPr>
          <a:xfrm flipH="1">
            <a:off x="4477675" y="3848550"/>
            <a:ext cx="913199" cy="260999"/>
          </a:xfrm>
          <a:prstGeom prst="straightConnector1">
            <a:avLst/>
          </a:prstGeom>
          <a:noFill/>
          <a:ln cap="flat" cmpd="sng" w="9525">
            <a:solidFill>
              <a:schemeClr val="dk2"/>
            </a:solidFill>
            <a:prstDash val="solid"/>
            <a:round/>
            <a:headEnd len="lg" w="lg" type="none"/>
            <a:tailEnd len="lg" w="lg" type="triangle"/>
          </a:ln>
        </p:spPr>
      </p:cxnSp>
      <p:sp>
        <p:nvSpPr>
          <p:cNvPr id="78" name="Shape 78"/>
          <p:cNvSpPr txBox="1"/>
          <p:nvPr/>
        </p:nvSpPr>
        <p:spPr>
          <a:xfrm>
            <a:off x="5616625" y="3401700"/>
            <a:ext cx="3419699" cy="6261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Multiple shades of blue. Adds depth and the use of non typical “tango” colores adds a new meaning and representation to the piece, creating an emotion of sorrow and mourning.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4294967295" type="title"/>
          </p:nvPr>
        </p:nvSpPr>
        <p:spPr>
          <a:xfrm>
            <a:off x="209075" y="195100"/>
            <a:ext cx="2266500" cy="572699"/>
          </a:xfrm>
          <a:prstGeom prst="rect">
            <a:avLst/>
          </a:prstGeom>
        </p:spPr>
        <p:txBody>
          <a:bodyPr anchorCtr="0" anchor="t" bIns="91425" lIns="91425" rIns="91425" tIns="91425">
            <a:noAutofit/>
          </a:bodyPr>
          <a:lstStyle/>
          <a:p>
            <a:pPr lvl="0">
              <a:spcBef>
                <a:spcPts val="0"/>
              </a:spcBef>
              <a:buNone/>
            </a:pPr>
            <a:r>
              <a:rPr lang="en"/>
              <a:t>Rene Gruau</a:t>
            </a:r>
          </a:p>
        </p:txBody>
      </p:sp>
      <p:pic>
        <p:nvPicPr>
          <p:cNvPr id="84" name="Shape 84"/>
          <p:cNvPicPr preferRelativeResize="0"/>
          <p:nvPr/>
        </p:nvPicPr>
        <p:blipFill>
          <a:blip r:embed="rId3">
            <a:alphaModFix/>
          </a:blip>
          <a:stretch>
            <a:fillRect/>
          </a:stretch>
        </p:blipFill>
        <p:spPr>
          <a:xfrm>
            <a:off x="2591450" y="2392793"/>
            <a:ext cx="3235999" cy="1880131"/>
          </a:xfrm>
          <a:prstGeom prst="rect">
            <a:avLst/>
          </a:prstGeom>
          <a:noFill/>
          <a:ln>
            <a:noFill/>
          </a:ln>
        </p:spPr>
      </p:pic>
      <p:pic>
        <p:nvPicPr>
          <p:cNvPr id="85" name="Shape 85"/>
          <p:cNvPicPr preferRelativeResize="0"/>
          <p:nvPr/>
        </p:nvPicPr>
        <p:blipFill>
          <a:blip r:embed="rId4">
            <a:alphaModFix/>
          </a:blip>
          <a:stretch>
            <a:fillRect/>
          </a:stretch>
        </p:blipFill>
        <p:spPr>
          <a:xfrm>
            <a:off x="6656981" y="126375"/>
            <a:ext cx="1968499" cy="2603824"/>
          </a:xfrm>
          <a:prstGeom prst="rect">
            <a:avLst/>
          </a:prstGeom>
          <a:noFill/>
          <a:ln>
            <a:noFill/>
          </a:ln>
        </p:spPr>
      </p:pic>
      <p:sp>
        <p:nvSpPr>
          <p:cNvPr id="86" name="Shape 86"/>
          <p:cNvSpPr txBox="1"/>
          <p:nvPr/>
        </p:nvSpPr>
        <p:spPr>
          <a:xfrm>
            <a:off x="7190275" y="3004887"/>
            <a:ext cx="1647299" cy="4136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SARL by Rene Gruau</a:t>
            </a:r>
          </a:p>
        </p:txBody>
      </p:sp>
      <p:sp>
        <p:nvSpPr>
          <p:cNvPr id="87" name="Shape 87"/>
          <p:cNvSpPr txBox="1"/>
          <p:nvPr/>
        </p:nvSpPr>
        <p:spPr>
          <a:xfrm>
            <a:off x="423275" y="1038950"/>
            <a:ext cx="5079299" cy="37454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Rene Gruau ‘s main inspiration  came from  fashion his works were centered on clothing and the uniqueness as well as the advertisement for fashion. </a:t>
            </a:r>
          </a:p>
          <a:p>
            <a:pPr lvl="0">
              <a:spcBef>
                <a:spcPts val="0"/>
              </a:spcBef>
              <a:buNone/>
            </a:pPr>
            <a:r>
              <a:rPr lang="en" sz="1200">
                <a:latin typeface="Times New Roman"/>
                <a:ea typeface="Times New Roman"/>
                <a:cs typeface="Times New Roman"/>
                <a:sym typeface="Times New Roman"/>
              </a:rPr>
              <a:t>	Rene Gruau works have many similarities within each other his ¨signature style¨ is of either a man or woman half hidden or turned allowing there to be mystery, this also intrigues the viewer causing them to pay more attention to the works.</a:t>
            </a:r>
          </a:p>
        </p:txBody>
      </p:sp>
      <p:sp>
        <p:nvSpPr>
          <p:cNvPr id="88" name="Shape 88"/>
          <p:cNvSpPr txBox="1"/>
          <p:nvPr/>
        </p:nvSpPr>
        <p:spPr>
          <a:xfrm>
            <a:off x="3242650" y="4398075"/>
            <a:ext cx="2841900" cy="5726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From wedding inspiration series </a:t>
            </a:r>
          </a:p>
          <a:p>
            <a:pPr lvl="0" rtl="0">
              <a:spcBef>
                <a:spcPts val="0"/>
              </a:spcBef>
              <a:buNone/>
            </a:pPr>
            <a:r>
              <a:rPr lang="en" sz="1200">
                <a:latin typeface="Times New Roman"/>
                <a:ea typeface="Times New Roman"/>
                <a:cs typeface="Times New Roman"/>
                <a:sym typeface="Times New Roman"/>
              </a:rPr>
              <a:t>Acrylic paint on canvas </a:t>
            </a:r>
          </a:p>
          <a:p>
            <a:pPr lvl="0">
              <a:spcBef>
                <a:spcPts val="0"/>
              </a:spcBef>
              <a:buNone/>
            </a:pPr>
            <a:r>
              <a:rPr lang="en" sz="1200">
                <a:latin typeface="Times New Roman"/>
                <a:ea typeface="Times New Roman"/>
                <a:cs typeface="Times New Roman"/>
                <a:sym typeface="Times New Roman"/>
              </a:rPr>
              <a:t>By Rene Gruau</a:t>
            </a:r>
          </a:p>
        </p:txBody>
      </p:sp>
      <p:sp>
        <p:nvSpPr>
          <p:cNvPr id="89" name="Shape 89"/>
          <p:cNvSpPr txBox="1"/>
          <p:nvPr/>
        </p:nvSpPr>
        <p:spPr>
          <a:xfrm>
            <a:off x="5730525" y="3506075"/>
            <a:ext cx="2369399" cy="5726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Fashion pieces both have a main focal point. (back &amp; neck)</a:t>
            </a:r>
          </a:p>
        </p:txBody>
      </p:sp>
      <p:cxnSp>
        <p:nvCxnSpPr>
          <p:cNvPr id="90" name="Shape 90"/>
          <p:cNvCxnSpPr/>
          <p:nvPr/>
        </p:nvCxnSpPr>
        <p:spPr>
          <a:xfrm>
            <a:off x="810650" y="2599700"/>
            <a:ext cx="2338800" cy="130499"/>
          </a:xfrm>
          <a:prstGeom prst="straightConnector1">
            <a:avLst/>
          </a:prstGeom>
          <a:noFill/>
          <a:ln cap="flat" cmpd="sng" w="9525">
            <a:solidFill>
              <a:schemeClr val="dk2"/>
            </a:solidFill>
            <a:prstDash val="solid"/>
            <a:round/>
            <a:headEnd len="lg" w="lg" type="none"/>
            <a:tailEnd len="lg" w="lg" type="triangle"/>
          </a:ln>
        </p:spPr>
      </p:cxnSp>
      <p:sp>
        <p:nvSpPr>
          <p:cNvPr id="91" name="Shape 91"/>
          <p:cNvSpPr txBox="1"/>
          <p:nvPr/>
        </p:nvSpPr>
        <p:spPr>
          <a:xfrm>
            <a:off x="316800" y="2786075"/>
            <a:ext cx="1968599" cy="10622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There are multiple shades of blues to add texture and create movement. </a:t>
            </a:r>
          </a:p>
        </p:txBody>
      </p:sp>
      <p:cxnSp>
        <p:nvCxnSpPr>
          <p:cNvPr id="92" name="Shape 92"/>
          <p:cNvCxnSpPr/>
          <p:nvPr/>
        </p:nvCxnSpPr>
        <p:spPr>
          <a:xfrm flipH="1" rot="10800000">
            <a:off x="4538200" y="1556074"/>
            <a:ext cx="2571899" cy="2292300"/>
          </a:xfrm>
          <a:prstGeom prst="curvedConnector3">
            <a:avLst>
              <a:gd fmla="val 50000" name="adj1"/>
            </a:avLst>
          </a:prstGeom>
          <a:noFill/>
          <a:ln cap="flat" cmpd="sng" w="9525">
            <a:solidFill>
              <a:schemeClr val="dk2"/>
            </a:solidFill>
            <a:prstDash val="solid"/>
            <a:round/>
            <a:headEnd len="lg" w="lg" type="none"/>
            <a:tailEnd len="lg" w="lg" type="none"/>
          </a:ln>
        </p:spPr>
      </p:cxnSp>
      <p:sp>
        <p:nvSpPr>
          <p:cNvPr id="93" name="Shape 93"/>
          <p:cNvSpPr txBox="1"/>
          <p:nvPr/>
        </p:nvSpPr>
        <p:spPr>
          <a:xfrm>
            <a:off x="5730525" y="4854650"/>
            <a:ext cx="765899" cy="372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Technique and Style</a:t>
            </a:r>
          </a:p>
        </p:txBody>
      </p:sp>
      <p:sp>
        <p:nvSpPr>
          <p:cNvPr id="99" name="Shape 99"/>
          <p:cNvSpPr txBox="1"/>
          <p:nvPr>
            <p:ph idx="1" type="body"/>
          </p:nvPr>
        </p:nvSpPr>
        <p:spPr>
          <a:xfrm>
            <a:off x="311700" y="1224775"/>
            <a:ext cx="8520599" cy="3334800"/>
          </a:xfrm>
          <a:prstGeom prst="rect">
            <a:avLst/>
          </a:prstGeom>
        </p:spPr>
        <p:txBody>
          <a:bodyPr anchorCtr="0" anchor="t" bIns="91425" lIns="91425" rIns="91425" tIns="91425">
            <a:noAutofit/>
          </a:bodyPr>
          <a:lstStyle/>
          <a:p>
            <a:pPr indent="457200" lvl="0" rtl="0">
              <a:spcBef>
                <a:spcPts val="0"/>
              </a:spcBef>
              <a:buNone/>
            </a:pPr>
            <a:r>
              <a:rPr lang="en" sz="1200">
                <a:latin typeface="Times New Roman"/>
                <a:ea typeface="Times New Roman"/>
                <a:cs typeface="Times New Roman"/>
                <a:sym typeface="Times New Roman"/>
              </a:rPr>
              <a:t>Rene Gruau was influenced by the world of  fashion and advertisements, so many of his works contain a bold fashion statement piece or  necklace to accentuate the clothing. Rene Gruau creates contrast in his works by having a darker background and a vibrant focal point. By doing this Gruau creates highlights within the piece, you are able to get a true sense of  Rene Gruau’s  passion for clothing  by his bold color choice and fashion ideas.  </a:t>
            </a:r>
          </a:p>
          <a:p>
            <a:pPr indent="457200" lvl="0" rtl="0">
              <a:spcBef>
                <a:spcPts val="0"/>
              </a:spcBef>
              <a:buNone/>
            </a:pPr>
            <a:r>
              <a:rPr lang="en" sz="1200">
                <a:latin typeface="Times New Roman"/>
                <a:ea typeface="Times New Roman"/>
                <a:cs typeface="Times New Roman"/>
                <a:sym typeface="Times New Roman"/>
              </a:rPr>
              <a:t>A common theme amongst Rene Gruau works is that the clothing is the main focal point, and everything else helps to highlight and brighten the painting as a whole. In many of Rene Gruau works his models have a very seductive look and really draw the viewer in by the positioning and unique clothing. The clothing itself is very detailed, Rene Gruau adds depth to the clothing by using short brush strokes and multiple shades of the same color for a layering effect. </a:t>
            </a:r>
          </a:p>
          <a:p>
            <a:pPr indent="457200" lvl="0" rtl="0">
              <a:spcBef>
                <a:spcPts val="0"/>
              </a:spcBef>
              <a:buNone/>
            </a:pPr>
            <a:r>
              <a:t/>
            </a:r>
            <a:endParaRPr sz="1200">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Pacia Sallomi and Rene Gruau comparison</a:t>
            </a:r>
          </a:p>
        </p:txBody>
      </p:sp>
      <p:sp>
        <p:nvSpPr>
          <p:cNvPr id="105" name="Shape 105"/>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Both artist draw the viewer in by color choice and figurine. The color is important with Sallomi’s work to replicate culture and mood where Gruau uses the background and clothing color to not only brighten but to draw attention to the work. Comparing the two works show how each artist showed little attention to facial features and more to the position of the body and the light vs dark. Also using dark and light tones to create movement as well as depth to areas. They both use short and long brushstrokes to elongate and create detail.</a:t>
            </a:r>
          </a:p>
        </p:txBody>
      </p:sp>
      <p:pic>
        <p:nvPicPr>
          <p:cNvPr id="106" name="Shape 106"/>
          <p:cNvPicPr preferRelativeResize="0"/>
          <p:nvPr/>
        </p:nvPicPr>
        <p:blipFill>
          <a:blip r:embed="rId3">
            <a:alphaModFix/>
          </a:blip>
          <a:stretch>
            <a:fillRect/>
          </a:stretch>
        </p:blipFill>
        <p:spPr>
          <a:xfrm>
            <a:off x="718512" y="2715862"/>
            <a:ext cx="2619375" cy="1743075"/>
          </a:xfrm>
          <a:prstGeom prst="rect">
            <a:avLst/>
          </a:prstGeom>
          <a:noFill/>
          <a:ln>
            <a:noFill/>
          </a:ln>
        </p:spPr>
      </p:pic>
      <p:pic>
        <p:nvPicPr>
          <p:cNvPr id="107" name="Shape 107"/>
          <p:cNvPicPr preferRelativeResize="0"/>
          <p:nvPr/>
        </p:nvPicPr>
        <p:blipFill>
          <a:blip r:embed="rId4">
            <a:alphaModFix/>
          </a:blip>
          <a:stretch>
            <a:fillRect/>
          </a:stretch>
        </p:blipFill>
        <p:spPr>
          <a:xfrm>
            <a:off x="5405855" y="2208350"/>
            <a:ext cx="2009949" cy="2841974"/>
          </a:xfrm>
          <a:prstGeom prst="rect">
            <a:avLst/>
          </a:prstGeom>
          <a:noFill/>
          <a:ln>
            <a:noFill/>
          </a:ln>
        </p:spPr>
      </p:pic>
      <p:sp>
        <p:nvSpPr>
          <p:cNvPr id="108" name="Shape 108"/>
          <p:cNvSpPr txBox="1"/>
          <p:nvPr/>
        </p:nvSpPr>
        <p:spPr>
          <a:xfrm>
            <a:off x="7724575" y="2627650"/>
            <a:ext cx="1107599" cy="2981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09" name="Shape 109"/>
          <p:cNvSpPr txBox="1"/>
          <p:nvPr/>
        </p:nvSpPr>
        <p:spPr>
          <a:xfrm>
            <a:off x="7519550" y="2635075"/>
            <a:ext cx="1500300" cy="719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From wedding inspiration series</a:t>
            </a:r>
          </a:p>
          <a:p>
            <a:pPr lvl="0">
              <a:spcBef>
                <a:spcPts val="0"/>
              </a:spcBef>
              <a:buNone/>
            </a:pPr>
            <a:r>
              <a:rPr lang="en" sz="1200">
                <a:latin typeface="Times New Roman"/>
                <a:ea typeface="Times New Roman"/>
                <a:cs typeface="Times New Roman"/>
                <a:sym typeface="Times New Roman"/>
              </a:rPr>
              <a:t>Rene Gruau</a:t>
            </a:r>
          </a:p>
        </p:txBody>
      </p:sp>
      <p:sp>
        <p:nvSpPr>
          <p:cNvPr id="110" name="Shape 110"/>
          <p:cNvSpPr txBox="1"/>
          <p:nvPr/>
        </p:nvSpPr>
        <p:spPr>
          <a:xfrm>
            <a:off x="829300" y="4575100"/>
            <a:ext cx="2282999" cy="5124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many colors of tango</a:t>
            </a:r>
          </a:p>
          <a:p>
            <a:pPr lvl="0">
              <a:spcBef>
                <a:spcPts val="0"/>
              </a:spcBef>
              <a:buNone/>
            </a:pPr>
            <a:r>
              <a:rPr lang="en" sz="1200">
                <a:latin typeface="Times New Roman"/>
                <a:ea typeface="Times New Roman"/>
                <a:cs typeface="Times New Roman"/>
                <a:sym typeface="Times New Roman"/>
              </a:rPr>
              <a:t>Pacia Sallomi</a:t>
            </a:r>
          </a:p>
        </p:txBody>
      </p:sp>
      <p:sp>
        <p:nvSpPr>
          <p:cNvPr id="111" name="Shape 111"/>
          <p:cNvSpPr/>
          <p:nvPr/>
        </p:nvSpPr>
        <p:spPr>
          <a:xfrm>
            <a:off x="1021890" y="2208350"/>
            <a:ext cx="6630800" cy="2323400"/>
          </a:xfrm>
          <a:custGeom>
            <a:pathLst>
              <a:path extrusionOk="0" h="92936" w="265232">
                <a:moveTo>
                  <a:pt x="18759" y="33631"/>
                </a:moveTo>
                <a:cubicBezTo>
                  <a:pt x="24967" y="25351"/>
                  <a:pt x="42036" y="24060"/>
                  <a:pt x="49694" y="31022"/>
                </a:cubicBezTo>
                <a:cubicBezTo>
                  <a:pt x="56002" y="36757"/>
                  <a:pt x="57894" y="46723"/>
                  <a:pt x="57894" y="55249"/>
                </a:cubicBezTo>
                <a:cubicBezTo>
                  <a:pt x="57894" y="62646"/>
                  <a:pt x="59440" y="71389"/>
                  <a:pt x="54912" y="77239"/>
                </a:cubicBezTo>
                <a:cubicBezTo>
                  <a:pt x="47212" y="87184"/>
                  <a:pt x="32384" y="95457"/>
                  <a:pt x="20250" y="92148"/>
                </a:cubicBezTo>
                <a:cubicBezTo>
                  <a:pt x="8780" y="89019"/>
                  <a:pt x="-864" y="74550"/>
                  <a:pt x="123" y="62703"/>
                </a:cubicBezTo>
                <a:cubicBezTo>
                  <a:pt x="566" y="57384"/>
                  <a:pt x="4897" y="53140"/>
                  <a:pt x="6832" y="48167"/>
                </a:cubicBezTo>
                <a:cubicBezTo>
                  <a:pt x="8699" y="43363"/>
                  <a:pt x="8627" y="37868"/>
                  <a:pt x="10932" y="33259"/>
                </a:cubicBezTo>
                <a:cubicBezTo>
                  <a:pt x="13934" y="27254"/>
                  <a:pt x="20393" y="23178"/>
                  <a:pt x="26586" y="20586"/>
                </a:cubicBezTo>
                <a:cubicBezTo>
                  <a:pt x="42182" y="14057"/>
                  <a:pt x="60603" y="15905"/>
                  <a:pt x="77275" y="18723"/>
                </a:cubicBezTo>
                <a:cubicBezTo>
                  <a:pt x="105270" y="23453"/>
                  <a:pt x="125451" y="59391"/>
                  <a:pt x="153682" y="56367"/>
                </a:cubicBezTo>
                <a:cubicBezTo>
                  <a:pt x="159497" y="55744"/>
                  <a:pt x="166691" y="56775"/>
                  <a:pt x="170827" y="52640"/>
                </a:cubicBezTo>
                <a:cubicBezTo>
                  <a:pt x="175220" y="48246"/>
                  <a:pt x="170637" y="40191"/>
                  <a:pt x="171200" y="34004"/>
                </a:cubicBezTo>
                <a:cubicBezTo>
                  <a:pt x="172423" y="20535"/>
                  <a:pt x="183305" y="5081"/>
                  <a:pt x="196545" y="2323"/>
                </a:cubicBezTo>
                <a:cubicBezTo>
                  <a:pt x="215161" y="-1555"/>
                  <a:pt x="237262" y="-1344"/>
                  <a:pt x="253198" y="9032"/>
                </a:cubicBezTo>
                <a:cubicBezTo>
                  <a:pt x="257718" y="11975"/>
                  <a:pt x="258822" y="18271"/>
                  <a:pt x="261025" y="23195"/>
                </a:cubicBezTo>
                <a:cubicBezTo>
                  <a:pt x="263055" y="27734"/>
                  <a:pt x="266871" y="33427"/>
                  <a:pt x="264380" y="37731"/>
                </a:cubicBezTo>
                <a:cubicBezTo>
                  <a:pt x="261344" y="42974"/>
                  <a:pt x="254007" y="44128"/>
                  <a:pt x="248353" y="46304"/>
                </a:cubicBezTo>
                <a:cubicBezTo>
                  <a:pt x="235357" y="51303"/>
                  <a:pt x="218799" y="51538"/>
                  <a:pt x="206608" y="44813"/>
                </a:cubicBezTo>
                <a:cubicBezTo>
                  <a:pt x="198195" y="40171"/>
                  <a:pt x="190676" y="33634"/>
                  <a:pt x="184618" y="26177"/>
                </a:cubicBezTo>
                <a:cubicBezTo>
                  <a:pt x="182790" y="23927"/>
                  <a:pt x="180713" y="21564"/>
                  <a:pt x="180145" y="18723"/>
                </a:cubicBezTo>
                <a:cubicBezTo>
                  <a:pt x="179851" y="17255"/>
                  <a:pt x="181254" y="14461"/>
                  <a:pt x="179773" y="14250"/>
                </a:cubicBezTo>
                <a:cubicBezTo>
                  <a:pt x="171487" y="13067"/>
                  <a:pt x="162284" y="13112"/>
                  <a:pt x="154801" y="16859"/>
                </a:cubicBezTo>
              </a:path>
            </a:pathLst>
          </a:custGeom>
          <a:noFill/>
          <a:ln cap="flat" cmpd="sng" w="9525">
            <a:solidFill>
              <a:srgbClr val="FF00FF"/>
            </a:solidFill>
            <a:prstDash val="solid"/>
            <a:round/>
            <a:headEnd len="lg" w="lg" type="none"/>
            <a:tailEnd len="lg" w="lg" type="none"/>
          </a:ln>
        </p:spPr>
      </p:sp>
      <p:sp>
        <p:nvSpPr>
          <p:cNvPr id="112" name="Shape 112"/>
          <p:cNvSpPr txBox="1"/>
          <p:nvPr/>
        </p:nvSpPr>
        <p:spPr>
          <a:xfrm>
            <a:off x="3417950" y="2547025"/>
            <a:ext cx="1838700" cy="8955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Movement “flow” created by multiple colors and short brush strokes.</a:t>
            </a:r>
          </a:p>
        </p:txBody>
      </p:sp>
      <p:cxnSp>
        <p:nvCxnSpPr>
          <p:cNvPr id="113" name="Shape 113"/>
          <p:cNvCxnSpPr/>
          <p:nvPr/>
        </p:nvCxnSpPr>
        <p:spPr>
          <a:xfrm flipH="1">
            <a:off x="4556524" y="2366750"/>
            <a:ext cx="335400" cy="260999"/>
          </a:xfrm>
          <a:prstGeom prst="straightConnector1">
            <a:avLst/>
          </a:prstGeom>
          <a:noFill/>
          <a:ln cap="flat" cmpd="sng" w="9525">
            <a:solidFill>
              <a:srgbClr val="FF00FF"/>
            </a:solidFill>
            <a:prstDash val="solid"/>
            <a:round/>
            <a:headEnd len="lg" w="lg" type="none"/>
            <a:tailEnd len="lg" w="lg" type="triangle"/>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Color </a:t>
            </a:r>
          </a:p>
        </p:txBody>
      </p:sp>
      <p:sp>
        <p:nvSpPr>
          <p:cNvPr id="119" name="Shape 119"/>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The works had a combination of three main colors, keeping a certain consistency as well as making the work appealing. Tango colores had individual pieces that used warm colors while others used cold colors. Rene Gruau used black and white through all his works and one accent color and then mixed colors that were near his main color to create definition and add a textual illusion. Pacia Sallomi works incorporated dancers and each piece was done in a solid color with details similar to that color, to accentuate the dance, and figurines. Rene Gruau works combined multiple colors, due to his passion for fashion and his keen eye to detail and contrast from the clothing and background.</a:t>
            </a:r>
          </a:p>
        </p:txBody>
      </p:sp>
      <p:sp>
        <p:nvSpPr>
          <p:cNvPr id="120" name="Shape 120"/>
          <p:cNvSpPr txBox="1"/>
          <p:nvPr/>
        </p:nvSpPr>
        <p:spPr>
          <a:xfrm>
            <a:off x="295025" y="4078875"/>
            <a:ext cx="7388099" cy="861899"/>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21" name="Shape 121"/>
          <p:cNvPicPr preferRelativeResize="0"/>
          <p:nvPr/>
        </p:nvPicPr>
        <p:blipFill>
          <a:blip r:embed="rId3">
            <a:alphaModFix/>
          </a:blip>
          <a:stretch>
            <a:fillRect/>
          </a:stretch>
        </p:blipFill>
        <p:spPr>
          <a:xfrm>
            <a:off x="3001825" y="2590587"/>
            <a:ext cx="2152650" cy="2124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68000" y="445025"/>
            <a:ext cx="4292999" cy="572699"/>
          </a:xfrm>
          <a:prstGeom prst="rect">
            <a:avLst/>
          </a:prstGeom>
        </p:spPr>
        <p:txBody>
          <a:bodyPr anchorCtr="0" anchor="t" bIns="91425" lIns="91425" rIns="91425" tIns="91425">
            <a:noAutofit/>
          </a:bodyPr>
          <a:lstStyle/>
          <a:p>
            <a:pPr lvl="0">
              <a:spcBef>
                <a:spcPts val="0"/>
              </a:spcBef>
              <a:buNone/>
            </a:pPr>
            <a:r>
              <a:rPr lang="en"/>
              <a:t>Edvard Munch</a:t>
            </a:r>
          </a:p>
        </p:txBody>
      </p:sp>
      <p:pic>
        <p:nvPicPr>
          <p:cNvPr id="127" name="Shape 127"/>
          <p:cNvPicPr preferRelativeResize="0"/>
          <p:nvPr/>
        </p:nvPicPr>
        <p:blipFill>
          <a:blip r:embed="rId3">
            <a:alphaModFix/>
          </a:blip>
          <a:stretch>
            <a:fillRect/>
          </a:stretch>
        </p:blipFill>
        <p:spPr>
          <a:xfrm>
            <a:off x="311700" y="1017725"/>
            <a:ext cx="2090750" cy="2832625"/>
          </a:xfrm>
          <a:prstGeom prst="rect">
            <a:avLst/>
          </a:prstGeom>
          <a:noFill/>
          <a:ln>
            <a:noFill/>
          </a:ln>
        </p:spPr>
      </p:pic>
      <p:sp>
        <p:nvSpPr>
          <p:cNvPr id="128" name="Shape 128"/>
          <p:cNvSpPr txBox="1"/>
          <p:nvPr/>
        </p:nvSpPr>
        <p:spPr>
          <a:xfrm>
            <a:off x="371975" y="4066050"/>
            <a:ext cx="2167799" cy="3848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Madonna</a:t>
            </a:r>
          </a:p>
          <a:p>
            <a:pPr lvl="0">
              <a:spcBef>
                <a:spcPts val="0"/>
              </a:spcBef>
              <a:buNone/>
            </a:pPr>
            <a:r>
              <a:rPr lang="en" sz="1200">
                <a:latin typeface="Times New Roman"/>
                <a:ea typeface="Times New Roman"/>
                <a:cs typeface="Times New Roman"/>
                <a:sym typeface="Times New Roman"/>
              </a:rPr>
              <a:t>By Edvard Munch </a:t>
            </a:r>
          </a:p>
        </p:txBody>
      </p:sp>
      <p:pic>
        <p:nvPicPr>
          <p:cNvPr id="129" name="Shape 129"/>
          <p:cNvPicPr preferRelativeResize="0"/>
          <p:nvPr/>
        </p:nvPicPr>
        <p:blipFill>
          <a:blip r:embed="rId4">
            <a:alphaModFix/>
          </a:blip>
          <a:stretch>
            <a:fillRect/>
          </a:stretch>
        </p:blipFill>
        <p:spPr>
          <a:xfrm>
            <a:off x="2825977" y="1017725"/>
            <a:ext cx="2300148" cy="2902200"/>
          </a:xfrm>
          <a:prstGeom prst="rect">
            <a:avLst/>
          </a:prstGeom>
          <a:noFill/>
          <a:ln>
            <a:noFill/>
          </a:ln>
        </p:spPr>
      </p:pic>
      <p:sp>
        <p:nvSpPr>
          <p:cNvPr id="130" name="Shape 130"/>
          <p:cNvSpPr txBox="1"/>
          <p:nvPr/>
        </p:nvSpPr>
        <p:spPr>
          <a:xfrm>
            <a:off x="2894125" y="4018400"/>
            <a:ext cx="2622000" cy="6498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Scream</a:t>
            </a:r>
          </a:p>
          <a:p>
            <a:pPr lvl="0">
              <a:spcBef>
                <a:spcPts val="0"/>
              </a:spcBef>
              <a:buNone/>
            </a:pPr>
            <a:r>
              <a:rPr lang="en" sz="1200">
                <a:latin typeface="Times New Roman"/>
                <a:ea typeface="Times New Roman"/>
                <a:cs typeface="Times New Roman"/>
                <a:sym typeface="Times New Roman"/>
              </a:rPr>
              <a:t>By Edvard Munch</a:t>
            </a:r>
          </a:p>
        </p:txBody>
      </p:sp>
      <p:sp>
        <p:nvSpPr>
          <p:cNvPr id="131" name="Shape 131"/>
          <p:cNvSpPr txBox="1"/>
          <p:nvPr/>
        </p:nvSpPr>
        <p:spPr>
          <a:xfrm>
            <a:off x="5549650" y="1312125"/>
            <a:ext cx="3180899" cy="29928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Edvard Munch is known for his ability to tell a story, while creating beautiful images with multiple colors. These works are done by Edvard Munch, yet they look very different due to the image itself and Munch’s color pallet. The background of both pieces are “blurred” and swirled causing the focus to be on the person in front. The faces are very subtle and yet have a huge impact on the painting and express emotion. </a:t>
            </a:r>
            <a:r>
              <a:rPr i="1" lang="en" sz="1200">
                <a:solidFill>
                  <a:schemeClr val="dk2"/>
                </a:solidFill>
                <a:latin typeface="Times New Roman"/>
                <a:ea typeface="Times New Roman"/>
                <a:cs typeface="Times New Roman"/>
                <a:sym typeface="Times New Roman"/>
              </a:rPr>
              <a:t>The Scream</a:t>
            </a:r>
            <a:r>
              <a:rPr lang="en" sz="1200">
                <a:solidFill>
                  <a:schemeClr val="dk2"/>
                </a:solidFill>
                <a:latin typeface="Times New Roman"/>
                <a:ea typeface="Times New Roman"/>
                <a:cs typeface="Times New Roman"/>
                <a:sym typeface="Times New Roman"/>
              </a:rPr>
              <a:t> is very vibrant and has a lot going on, this creates meaning as to the surrounding of the man and makes the viewer question Edvard Munch and his life.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Technique and Style</a:t>
            </a:r>
          </a:p>
        </p:txBody>
      </p:sp>
      <p:sp>
        <p:nvSpPr>
          <p:cNvPr id="137" name="Shape 137"/>
          <p:cNvSpPr txBox="1"/>
          <p:nvPr>
            <p:ph idx="1" type="body"/>
          </p:nvPr>
        </p:nvSpPr>
        <p:spPr>
          <a:xfrm>
            <a:off x="311700" y="948375"/>
            <a:ext cx="8520599" cy="36390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Edvard Munch uses long brush strokes to fill in the background while adding short quick brushstrokes to add texture and create movement. Then creates depth by using a wide range of colors, this gives an illusion of the background moving and the focus is than on the main person </a:t>
            </a:r>
            <a:r>
              <a:rPr i="1" lang="en" sz="1200">
                <a:latin typeface="Times New Roman"/>
                <a:ea typeface="Times New Roman"/>
                <a:cs typeface="Times New Roman"/>
                <a:sym typeface="Times New Roman"/>
              </a:rPr>
              <a:t>The Scream</a:t>
            </a:r>
            <a:r>
              <a:rPr lang="en" sz="1200">
                <a:latin typeface="Times New Roman"/>
                <a:ea typeface="Times New Roman"/>
                <a:cs typeface="Times New Roman"/>
                <a:sym typeface="Times New Roman"/>
              </a:rPr>
              <a:t>. Which creates the question of why is the man screaming?  An assumption of why the man is screaming could be that the world he lives in is confusing and he feels lost, and that he is simply going through the motion of everyday life, trapped within a place he doesn’t belong. In  the painting of  Madonna Munch saturates the background creating the main focus to be on the face, then positions the head and body perfectly center. Making the face very detailed with a calm expression, although Edvard Munch made </a:t>
            </a:r>
            <a:r>
              <a:rPr i="1" lang="en" sz="1200">
                <a:latin typeface="Times New Roman"/>
                <a:ea typeface="Times New Roman"/>
                <a:cs typeface="Times New Roman"/>
                <a:sym typeface="Times New Roman"/>
              </a:rPr>
              <a:t>The Madonna</a:t>
            </a:r>
            <a:r>
              <a:rPr lang="en" sz="1200">
                <a:latin typeface="Times New Roman"/>
                <a:ea typeface="Times New Roman"/>
                <a:cs typeface="Times New Roman"/>
                <a:sym typeface="Times New Roman"/>
              </a:rPr>
              <a:t> using less color he still amplifies it by the gradation of the black which contrast against her pale white skin. </a:t>
            </a:r>
          </a:p>
        </p:txBody>
      </p:sp>
      <p:pic>
        <p:nvPicPr>
          <p:cNvPr id="138" name="Shape 138"/>
          <p:cNvPicPr preferRelativeResize="0"/>
          <p:nvPr/>
        </p:nvPicPr>
        <p:blipFill>
          <a:blip r:embed="rId3">
            <a:alphaModFix/>
          </a:blip>
          <a:stretch>
            <a:fillRect/>
          </a:stretch>
        </p:blipFill>
        <p:spPr>
          <a:xfrm>
            <a:off x="2860187" y="2593887"/>
            <a:ext cx="1895475" cy="2409825"/>
          </a:xfrm>
          <a:prstGeom prst="rect">
            <a:avLst/>
          </a:prstGeom>
          <a:noFill/>
          <a:ln>
            <a:noFill/>
          </a:ln>
        </p:spPr>
      </p:pic>
      <p:sp>
        <p:nvSpPr>
          <p:cNvPr id="139" name="Shape 139"/>
          <p:cNvSpPr txBox="1"/>
          <p:nvPr/>
        </p:nvSpPr>
        <p:spPr>
          <a:xfrm>
            <a:off x="4910550" y="4587500"/>
            <a:ext cx="1434900" cy="5313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Scream </a:t>
            </a:r>
          </a:p>
          <a:p>
            <a:pPr lvl="0">
              <a:spcBef>
                <a:spcPts val="0"/>
              </a:spcBef>
              <a:buNone/>
            </a:pPr>
            <a:r>
              <a:rPr lang="en" sz="1200">
                <a:latin typeface="Times New Roman"/>
                <a:ea typeface="Times New Roman"/>
                <a:cs typeface="Times New Roman"/>
                <a:sym typeface="Times New Roman"/>
              </a:rPr>
              <a:t>Edvard Munch</a:t>
            </a:r>
          </a:p>
        </p:txBody>
      </p:sp>
      <p:cxnSp>
        <p:nvCxnSpPr>
          <p:cNvPr id="140" name="Shape 140"/>
          <p:cNvCxnSpPr/>
          <p:nvPr/>
        </p:nvCxnSpPr>
        <p:spPr>
          <a:xfrm>
            <a:off x="4910550" y="2981750"/>
            <a:ext cx="1015800" cy="316799"/>
          </a:xfrm>
          <a:prstGeom prst="straightConnector1">
            <a:avLst/>
          </a:prstGeom>
          <a:noFill/>
          <a:ln cap="flat" cmpd="sng" w="9525">
            <a:solidFill>
              <a:schemeClr val="dk2"/>
            </a:solidFill>
            <a:prstDash val="solid"/>
            <a:round/>
            <a:headEnd len="lg" w="lg" type="none"/>
            <a:tailEnd len="lg" w="lg" type="triangle"/>
          </a:ln>
        </p:spPr>
      </p:cxnSp>
      <p:sp>
        <p:nvSpPr>
          <p:cNvPr id="141" name="Shape 141"/>
          <p:cNvSpPr txBox="1"/>
          <p:nvPr/>
        </p:nvSpPr>
        <p:spPr>
          <a:xfrm>
            <a:off x="6121875" y="3317175"/>
            <a:ext cx="2469299" cy="791999"/>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Creates movement in the background(brush strokes)</a:t>
            </a:r>
          </a:p>
        </p:txBody>
      </p:sp>
      <p:sp>
        <p:nvSpPr>
          <p:cNvPr id="142" name="Shape 142"/>
          <p:cNvSpPr/>
          <p:nvPr/>
        </p:nvSpPr>
        <p:spPr>
          <a:xfrm flipH="1">
            <a:off x="1910180" y="2730200"/>
            <a:ext cx="835294" cy="2273522"/>
          </a:xfrm>
          <a:custGeom>
            <a:pathLst>
              <a:path extrusionOk="0" h="56594" w="23970">
                <a:moveTo>
                  <a:pt x="373" y="1432"/>
                </a:moveTo>
                <a:cubicBezTo>
                  <a:pt x="4028" y="213"/>
                  <a:pt x="8558" y="-812"/>
                  <a:pt x="11927" y="1059"/>
                </a:cubicBezTo>
                <a:cubicBezTo>
                  <a:pt x="17181" y="3978"/>
                  <a:pt x="19100" y="12404"/>
                  <a:pt x="17518" y="18204"/>
                </a:cubicBezTo>
                <a:cubicBezTo>
                  <a:pt x="16255" y="22829"/>
                  <a:pt x="4056" y="21007"/>
                  <a:pt x="5218" y="25659"/>
                </a:cubicBezTo>
                <a:cubicBezTo>
                  <a:pt x="6408" y="30427"/>
                  <a:pt x="14380" y="29223"/>
                  <a:pt x="19009" y="30877"/>
                </a:cubicBezTo>
                <a:cubicBezTo>
                  <a:pt x="20696" y="31479"/>
                  <a:pt x="25248" y="33564"/>
                  <a:pt x="23481" y="33858"/>
                </a:cubicBezTo>
                <a:cubicBezTo>
                  <a:pt x="16578" y="35005"/>
                  <a:pt x="5277" y="33094"/>
                  <a:pt x="3354" y="39822"/>
                </a:cubicBezTo>
                <a:cubicBezTo>
                  <a:pt x="1830" y="45149"/>
                  <a:pt x="17227" y="47278"/>
                  <a:pt x="14536" y="52122"/>
                </a:cubicBezTo>
                <a:cubicBezTo>
                  <a:pt x="12073" y="56553"/>
                  <a:pt x="4970" y="55599"/>
                  <a:pt x="0" y="56594"/>
                </a:cubicBezTo>
              </a:path>
            </a:pathLst>
          </a:custGeom>
          <a:noFill/>
          <a:ln cap="flat" cmpd="sng" w="9525">
            <a:solidFill>
              <a:schemeClr val="dk2"/>
            </a:solidFill>
            <a:prstDash val="solid"/>
            <a:round/>
            <a:headEnd len="lg" w="lg" type="none"/>
            <a:tailEnd len="lg" w="lg" type="none"/>
          </a:ln>
        </p:spPr>
      </p:sp>
      <p:sp>
        <p:nvSpPr>
          <p:cNvPr id="143" name="Shape 143"/>
          <p:cNvSpPr txBox="1"/>
          <p:nvPr/>
        </p:nvSpPr>
        <p:spPr>
          <a:xfrm>
            <a:off x="708175" y="3401050"/>
            <a:ext cx="1015800" cy="15003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Use of warm and cool colors adds contrast to the piece.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Picasso</a:t>
            </a:r>
          </a:p>
        </p:txBody>
      </p:sp>
      <p:pic>
        <p:nvPicPr>
          <p:cNvPr id="149" name="Shape 149"/>
          <p:cNvPicPr preferRelativeResize="0"/>
          <p:nvPr/>
        </p:nvPicPr>
        <p:blipFill>
          <a:blip r:embed="rId3">
            <a:alphaModFix/>
          </a:blip>
          <a:stretch>
            <a:fillRect/>
          </a:stretch>
        </p:blipFill>
        <p:spPr>
          <a:xfrm>
            <a:off x="4587525" y="445025"/>
            <a:ext cx="3789299" cy="2841974"/>
          </a:xfrm>
          <a:prstGeom prst="rect">
            <a:avLst/>
          </a:prstGeom>
          <a:noFill/>
          <a:ln>
            <a:noFill/>
          </a:ln>
        </p:spPr>
      </p:pic>
      <p:sp>
        <p:nvSpPr>
          <p:cNvPr id="150" name="Shape 150"/>
          <p:cNvSpPr txBox="1"/>
          <p:nvPr/>
        </p:nvSpPr>
        <p:spPr>
          <a:xfrm>
            <a:off x="6494600" y="3334650"/>
            <a:ext cx="2649299" cy="7226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The Old Guitarist</a:t>
            </a:r>
          </a:p>
          <a:p>
            <a:pPr lvl="0">
              <a:spcBef>
                <a:spcPts val="0"/>
              </a:spcBef>
              <a:buNone/>
            </a:pPr>
            <a:r>
              <a:rPr lang="en" sz="1200">
                <a:latin typeface="Times New Roman"/>
                <a:ea typeface="Times New Roman"/>
                <a:cs typeface="Times New Roman"/>
                <a:sym typeface="Times New Roman"/>
              </a:rPr>
              <a:t>By Pablo Picasso</a:t>
            </a:r>
          </a:p>
        </p:txBody>
      </p:sp>
      <p:sp>
        <p:nvSpPr>
          <p:cNvPr id="151" name="Shape 151"/>
          <p:cNvSpPr txBox="1"/>
          <p:nvPr/>
        </p:nvSpPr>
        <p:spPr>
          <a:xfrm>
            <a:off x="83850" y="1136800"/>
            <a:ext cx="3690000" cy="18636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Picasso and his style was very different from the last few artist I have talked about, for instance he uses color to create emotion and add a mood to his works.</a:t>
            </a:r>
          </a:p>
          <a:p>
            <a:pPr lvl="0" rtl="0">
              <a:spcBef>
                <a:spcPts val="0"/>
              </a:spcBef>
              <a:buNone/>
            </a:pPr>
            <a:r>
              <a:rPr lang="en" sz="1200">
                <a:latin typeface="Times New Roman"/>
                <a:ea typeface="Times New Roman"/>
                <a:cs typeface="Times New Roman"/>
                <a:sym typeface="Times New Roman"/>
              </a:rPr>
              <a:t>There is so much detail within the face that he really captures the man’s expression, Picasso moves within each new art movement so his works can differ from one another significantly. </a:t>
            </a:r>
          </a:p>
          <a:p>
            <a:pPr lvl="0" rt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sz="1200">
              <a:latin typeface="Times New Roman"/>
              <a:ea typeface="Times New Roman"/>
              <a:cs typeface="Times New Roman"/>
              <a:sym typeface="Times New Roman"/>
            </a:endParaRPr>
          </a:p>
        </p:txBody>
      </p:sp>
      <p:pic>
        <p:nvPicPr>
          <p:cNvPr id="152" name="Shape 152"/>
          <p:cNvPicPr preferRelativeResize="0"/>
          <p:nvPr/>
        </p:nvPicPr>
        <p:blipFill>
          <a:blip r:embed="rId4">
            <a:alphaModFix/>
          </a:blip>
          <a:stretch>
            <a:fillRect/>
          </a:stretch>
        </p:blipFill>
        <p:spPr>
          <a:xfrm>
            <a:off x="3528950" y="2963124"/>
            <a:ext cx="1709899" cy="1770401"/>
          </a:xfrm>
          <a:prstGeom prst="rect">
            <a:avLst/>
          </a:prstGeom>
          <a:noFill/>
          <a:ln>
            <a:noFill/>
          </a:ln>
        </p:spPr>
      </p:pic>
      <p:sp>
        <p:nvSpPr>
          <p:cNvPr id="153" name="Shape 153"/>
          <p:cNvSpPr txBox="1"/>
          <p:nvPr/>
        </p:nvSpPr>
        <p:spPr>
          <a:xfrm>
            <a:off x="5423025" y="4137200"/>
            <a:ext cx="2953800" cy="913199"/>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Les demoiselles d’avignon</a:t>
            </a:r>
          </a:p>
          <a:p>
            <a:pPr lvl="0">
              <a:spcBef>
                <a:spcPts val="0"/>
              </a:spcBef>
              <a:buNone/>
            </a:pPr>
            <a:r>
              <a:rPr lang="en" sz="1200">
                <a:latin typeface="Times New Roman"/>
                <a:ea typeface="Times New Roman"/>
                <a:cs typeface="Times New Roman"/>
                <a:sym typeface="Times New Roman"/>
              </a:rPr>
              <a:t>By Pablo Picasso</a:t>
            </a:r>
          </a:p>
        </p:txBody>
      </p:sp>
      <p:sp>
        <p:nvSpPr>
          <p:cNvPr id="154" name="Shape 154"/>
          <p:cNvSpPr txBox="1"/>
          <p:nvPr/>
        </p:nvSpPr>
        <p:spPr>
          <a:xfrm>
            <a:off x="419300" y="3186725"/>
            <a:ext cx="2860499" cy="1546800"/>
          </a:xfrm>
          <a:prstGeom prst="rect">
            <a:avLst/>
          </a:prstGeom>
          <a:noFill/>
          <a:ln>
            <a:noFill/>
          </a:ln>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These works are different sides of Picasso and help in showing how versatile he was as an artist and how solid his works were but also how he had the ability to add depth and focus so much on the detail.</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